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3"/>
  </p:notesMasterIdLst>
  <p:sldIdLst>
    <p:sldId id="256" r:id="rId2"/>
    <p:sldId id="368" r:id="rId3"/>
    <p:sldId id="369" r:id="rId4"/>
    <p:sldId id="262" r:id="rId5"/>
    <p:sldId id="269" r:id="rId6"/>
    <p:sldId id="263" r:id="rId7"/>
    <p:sldId id="265" r:id="rId8"/>
    <p:sldId id="370" r:id="rId9"/>
    <p:sldId id="361" r:id="rId10"/>
    <p:sldId id="360" r:id="rId11"/>
    <p:sldId id="374" r:id="rId12"/>
    <p:sldId id="362" r:id="rId13"/>
    <p:sldId id="300" r:id="rId14"/>
    <p:sldId id="372" r:id="rId15"/>
    <p:sldId id="307" r:id="rId16"/>
    <p:sldId id="311" r:id="rId17"/>
    <p:sldId id="312" r:id="rId18"/>
    <p:sldId id="324" r:id="rId19"/>
    <p:sldId id="323" r:id="rId20"/>
    <p:sldId id="325" r:id="rId21"/>
    <p:sldId id="366" r:id="rId22"/>
    <p:sldId id="326" r:id="rId23"/>
    <p:sldId id="367" r:id="rId24"/>
    <p:sldId id="363" r:id="rId25"/>
    <p:sldId id="329" r:id="rId26"/>
    <p:sldId id="328" r:id="rId27"/>
    <p:sldId id="258" r:id="rId28"/>
    <p:sldId id="376" r:id="rId29"/>
    <p:sldId id="261" r:id="rId30"/>
    <p:sldId id="375" r:id="rId31"/>
    <p:sldId id="35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5" d="100"/>
          <a:sy n="75" d="100"/>
        </p:scale>
        <p:origin x="56" y="269"/>
      </p:cViewPr>
      <p:guideLst/>
    </p:cSldViewPr>
  </p:slideViewPr>
  <p:notesTextViewPr>
    <p:cViewPr>
      <p:scale>
        <a:sx n="1" d="1"/>
        <a:sy n="1" d="1"/>
      </p:scale>
      <p:origin x="0" y="0"/>
    </p:cViewPr>
  </p:notesTextViewPr>
  <p:sorterViewPr>
    <p:cViewPr>
      <p:scale>
        <a:sx n="70" d="100"/>
        <a:sy n="70" d="100"/>
      </p:scale>
      <p:origin x="0" y="-49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AB46D-72AD-4C13-A650-3E7117168E3F}"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5A64A-813F-469F-B45E-1CF44B705F64}" type="slidenum">
              <a:rPr lang="en-US" smtClean="0"/>
              <a:t>‹#›</a:t>
            </a:fld>
            <a:endParaRPr lang="en-US"/>
          </a:p>
        </p:txBody>
      </p:sp>
    </p:spTree>
    <p:extLst>
      <p:ext uri="{BB962C8B-B14F-4D97-AF65-F5344CB8AC3E}">
        <p14:creationId xmlns:p14="http://schemas.microsoft.com/office/powerpoint/2010/main" val="39989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noProof="0" dirty="0"/>
              <a:t>RTM results from an </a:t>
            </a:r>
            <a:r>
              <a:rPr lang="en-GB" altLang="en-US" noProof="0" dirty="0" err="1"/>
              <a:t>initative</a:t>
            </a:r>
            <a:r>
              <a:rPr lang="en-GB" altLang="en-US" noProof="0" dirty="0"/>
              <a:t> taken in 2013 by several railway companies. The idea emerged in the context of the European Register of Infrastructure (RINF) works with the European Railway Agency.</a:t>
            </a:r>
          </a:p>
          <a:p>
            <a:endParaRPr lang="en-GB" altLang="en-US" noProof="0" dirty="0"/>
          </a:p>
          <a:p>
            <a:r>
              <a:rPr lang="en-GB" altLang="en-US" noProof="0" dirty="0"/>
              <a:t>The RINF topological model is essentially linked with the needs of the interoperability directive, and is of limited use for system planning or operations simulation.</a:t>
            </a:r>
          </a:p>
          <a:p>
            <a:endParaRPr lang="en-GB" altLang="en-US" noProof="0" dirty="0"/>
          </a:p>
          <a:p>
            <a:r>
              <a:rPr lang="en-GB" altLang="en-US" noProof="0" dirty="0"/>
              <a:t>The idea emerged to create, beyond a dedicated infrastructure model such as RINF, a universal metamodel called “RailTopoModel”. The metamodel should become suitable for any infrastructure information system, and enable the exchange of high quality, consistent, reliable data between information systems held by different stakeholders: for instance railway industrial suppliers, railway companies, or companies offering maintenance services.</a:t>
            </a:r>
          </a:p>
          <a:p>
            <a:endParaRPr lang="en-GB" altLang="en-US" noProof="0" dirty="0"/>
          </a:p>
          <a:p>
            <a:r>
              <a:rPr lang="en-GB" altLang="en-US" noProof="0" dirty="0"/>
              <a:t>In addition, many railway companies keep significant in-house expertise and manage their own maintenance services. Traditionally, each </a:t>
            </a:r>
            <a:r>
              <a:rPr lang="en-GB" altLang="en-US" noProof="0" dirty="0" err="1"/>
              <a:t>particlar</a:t>
            </a:r>
            <a:r>
              <a:rPr lang="en-GB" altLang="en-US" noProof="0" dirty="0"/>
              <a:t> activity (such  as timetabling, track maintenance, signalling studies…) has its own reference network representation. Data exchange requires conversions and is time- and resource-consuming.</a:t>
            </a:r>
          </a:p>
          <a:p>
            <a:endParaRPr lang="en-GB" altLang="en-US" noProof="0" dirty="0"/>
          </a:p>
          <a:p>
            <a:r>
              <a:rPr lang="en-GB" altLang="en-US" noProof="0" dirty="0"/>
              <a:t>RailTopoModel is an attempt to make sure that different infrastructure information systems </a:t>
            </a:r>
            <a:r>
              <a:rPr lang="en-GB" altLang="en-US" b="1" noProof="0" dirty="0"/>
              <a:t>are built consistently and can exchange </a:t>
            </a:r>
            <a:r>
              <a:rPr lang="en-GB" altLang="en-US" noProof="0" dirty="0"/>
              <a:t>data with no distortion and no loss. RailTopoModel is not, in itself, a “data repository”, and does not intend to replace any of these.</a:t>
            </a:r>
          </a:p>
          <a:p>
            <a:endParaRPr lang="en-GB" altLang="en-US" noProof="0" dirty="0"/>
          </a:p>
          <a:p>
            <a:r>
              <a:rPr lang="en-GB" altLang="en-US" noProof="0" dirty="0"/>
              <a:t>IRS30100 has been delivered, that provides the “kernel” of RailTopoModel. Since the delivery in 2016, extensions are in the works.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fr-FR" altLang="en-US"/>
              <a:t>(largely self-speaking)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noProof="0" dirty="0"/>
              <a:t>The “topology” used by RTM rests on a graph model developed in a PhD Thesis in 2008-2009. The fundamental idea is to represent the network as a graph where </a:t>
            </a:r>
            <a:r>
              <a:rPr lang="en-GB" altLang="en-US" b="1" noProof="0" dirty="0"/>
              <a:t>every element is a NODE </a:t>
            </a:r>
            <a:r>
              <a:rPr lang="en-GB" altLang="en-US" noProof="0" dirty="0"/>
              <a:t>(instead of the usual way : lines = edges, stations = nodes). Edges are now used to describe precisely the type of relations between nodes.</a:t>
            </a:r>
          </a:p>
          <a:p>
            <a:endParaRPr lang="en-GB" altLang="en-US" noProof="0" dirty="0"/>
          </a:p>
          <a:p>
            <a:r>
              <a:rPr lang="en-GB" altLang="en-US" noProof="0" dirty="0"/>
              <a:t>At macro level, the NODEs are (in our example) : Station A, Station B, and Line A-B. The EDGES are the four blue arrows, expressing that station A can serve line A-B and be served from line A-B, etc.</a:t>
            </a:r>
          </a:p>
          <a:p>
            <a:endParaRPr lang="en-GB" altLang="en-US" noProof="0" dirty="0"/>
          </a:p>
          <a:p>
            <a:r>
              <a:rPr lang="en-GB" altLang="en-US" noProof="0" dirty="0"/>
              <a:t>At micro level, we only see tracks (that may have been contained in lines or stations). The NODES are track section A, track section B, and track section C. The switch is not considered; it is only a device that helps getting from A to B, from B to A, from A to C, from C to A, but NOT from B to C, nor C to B. The switch function is fully expressed by the six relations depicted: 4 are possible (the blue ones), two are impossible without reversing, the orange ones.</a:t>
            </a:r>
          </a:p>
          <a:p>
            <a:endParaRPr lang="en-GB" altLang="en-US" noProof="0" dirty="0"/>
          </a:p>
          <a:p>
            <a:r>
              <a:rPr lang="en-GB" altLang="en-US" noProof="0" dirty="0"/>
              <a:t>As the switch function is fully expressed by relations (EDGES), the switch itself need not be considered as a node, in this « micro » view. The switch would then be a material device attached to the topology and having a location, but nothing more.</a:t>
            </a:r>
          </a:p>
          <a:p>
            <a:endParaRPr lang="en-GB" altLang="en-US" noProof="0" dirty="0"/>
          </a:p>
          <a:p>
            <a:r>
              <a:rPr lang="en-GB" altLang="en-US" noProof="0" dirty="0"/>
              <a:t>Other levels of representation are possible than the « micro » and « macro » views above, and the RTM user is free to introduce them. For instance, some users have introduced the </a:t>
            </a:r>
            <a:r>
              <a:rPr lang="en-GB" altLang="en-US" noProof="0" dirty="0" err="1"/>
              <a:t>nano</a:t>
            </a:r>
            <a:r>
              <a:rPr lang="en-GB" altLang="en-US" noProof="0" dirty="0"/>
              <a:t> view, where the relations in the macro view can be deducted from the switch blade positions in the </a:t>
            </a:r>
            <a:r>
              <a:rPr lang="en-GB" altLang="en-US" noProof="0" dirty="0" err="1"/>
              <a:t>nano</a:t>
            </a:r>
            <a:r>
              <a:rPr lang="en-GB" altLang="en-US" noProof="0" dirty="0"/>
              <a:t> view, but this </a:t>
            </a:r>
            <a:r>
              <a:rPr lang="en-GB" altLang="en-US" noProof="0" dirty="0" err="1"/>
              <a:t>nano</a:t>
            </a:r>
            <a:r>
              <a:rPr lang="en-GB" altLang="en-US" noProof="0" dirty="0"/>
              <a:t> view corresponds to a somewhat « exotic » use case. If you have other use cases, RTM will allow you to introduce corresponding views.</a:t>
            </a:r>
          </a:p>
          <a:p>
            <a:endParaRPr lang="en-GB" altLang="en-US" noProof="0" dirty="0"/>
          </a:p>
          <a:p>
            <a:r>
              <a:rPr lang="en-GB" altLang="en-US" noProof="0" dirty="0"/>
              <a:t>Such a way may look counter-intuitive, is however simple, and proved immensely helpful: it allows a </a:t>
            </a:r>
            <a:r>
              <a:rPr lang="en-GB" altLang="en-US" b="1" noProof="0" dirty="0"/>
              <a:t>consistent description of the railway network, no matter the “zooming” level</a:t>
            </a:r>
            <a:r>
              <a:rPr lang="en-GB" altLang="en-US" noProof="0" dirty="0"/>
              <a:t>.</a:t>
            </a:r>
          </a:p>
          <a:p>
            <a:endParaRPr lang="en-GB" altLang="en-US" noProof="0" dirty="0"/>
          </a:p>
          <a:p>
            <a:r>
              <a:rPr lang="en-GB" altLang="en-US" noProof="0" dirty="0"/>
              <a:t>Even better, the graph model </a:t>
            </a:r>
            <a:r>
              <a:rPr lang="en-GB" altLang="en-US" b="1" noProof="0" dirty="0"/>
              <a:t>does not make any assumption about the nature of the network or the type of relations</a:t>
            </a:r>
            <a:r>
              <a:rPr lang="en-GB" altLang="en-US" noProof="0" dirty="0"/>
              <a:t>. It can be generalized to other networks that are also relevant to the rail system, such as the power supply network, the telecom network, or the drainage...</a:t>
            </a:r>
          </a:p>
        </p:txBody>
      </p:sp>
      <p:sp>
        <p:nvSpPr>
          <p:cNvPr id="4" name="Slide Number Placeholder 3"/>
          <p:cNvSpPr>
            <a:spLocks noGrp="1"/>
          </p:cNvSpPr>
          <p:nvPr>
            <p:ph type="sldNum" sz="quarter" idx="10"/>
          </p:nvPr>
        </p:nvSpPr>
        <p:spPr/>
        <p:txBody>
          <a:bodyPr/>
          <a:lstStyle/>
          <a:p>
            <a:fld id="{4E5A2BF1-F4C0-498E-B3E0-D52FC69AB249}"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noProof="0" dirty="0"/>
              <a:t>RTM may appear complex at first. The reason is, concepts have been disentangled and grouped into separate packages.</a:t>
            </a:r>
          </a:p>
          <a:p>
            <a:r>
              <a:rPr lang="en-GB" altLang="en-US" noProof="0" dirty="0"/>
              <a:t>This figure illustrates the current packages with their main purpose.</a:t>
            </a:r>
          </a:p>
          <a:p>
            <a:endParaRPr lang="en-GB" altLang="en-US" noProof="0" dirty="0"/>
          </a:p>
          <a:p>
            <a:r>
              <a:rPr lang="en-GB" altLang="en-US" noProof="0" dirty="0"/>
              <a:t>The role of the « topology » and « network » packages have been explained before. Each further package fulfils one, and only one, essential purposes:</a:t>
            </a:r>
          </a:p>
          <a:p>
            <a:endParaRPr lang="en-GB" alt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noProof="0" dirty="0"/>
              <a:t>This ensures that the model is semantically clean, can be maintained in the long run, and can be coupled “flexibly” with other models, such as those currently developed by EULYNX for signalling. By putting abstract classes or interfaces at the disposal of others, links can be established without the need for mutual micro-management. Models using RTM do not become RTM “slaves”. Conversely, it is possible to enrich RTM with a low risk of disturbing other developments. [these are well-known information system design principles – see for instance “SOLID” and “low cohesion, high coupling” notions].</a:t>
            </a:r>
          </a:p>
          <a:p>
            <a:endParaRPr lang="en-GB" altLang="en-US" noProof="0" dirty="0"/>
          </a:p>
          <a:p>
            <a:r>
              <a:rPr lang="en-GB" altLang="en-US" noProof="0" dirty="0"/>
              <a:t>Noteworthy are:</a:t>
            </a:r>
          </a:p>
          <a:p>
            <a:pPr marL="171450" indent="-171450">
              <a:buFont typeface="Arial" panose="020B0604020202020204" pitchFamily="34" charset="0"/>
              <a:buChar char="•"/>
            </a:pPr>
            <a:r>
              <a:rPr lang="en-GB" altLang="en-US" noProof="0" dirty="0"/>
              <a:t>the “Location” package, allowing the flexible coupling of objects with one or more coordinate system: GPS, geographic, linear (such as kilometric points)…</a:t>
            </a:r>
          </a:p>
          <a:p>
            <a:pPr marL="171450" indent="-171450">
              <a:buFont typeface="Arial" panose="020B0604020202020204" pitchFamily="34" charset="0"/>
              <a:buChar char="•"/>
            </a:pPr>
            <a:r>
              <a:rPr lang="en-GB" altLang="en-US" noProof="0" dirty="0"/>
              <a:t>The “Net Entity” package, that provides abstract classes for representing network objects:</a:t>
            </a:r>
          </a:p>
          <a:p>
            <a:pPr marL="628650" lvl="1" indent="-171450">
              <a:buFont typeface="Arial" panose="020B0604020202020204" pitchFamily="34" charset="0"/>
              <a:buChar char="•"/>
            </a:pPr>
            <a:r>
              <a:rPr lang="en-GB" altLang="en-US" noProof="0" dirty="0"/>
              <a:t>Material ones such as tracks or signal masts or OCL;</a:t>
            </a:r>
          </a:p>
          <a:p>
            <a:pPr marL="628650" lvl="1" indent="-171450">
              <a:buFont typeface="Arial" panose="020B0604020202020204" pitchFamily="34" charset="0"/>
              <a:buChar char="•"/>
            </a:pPr>
            <a:r>
              <a:rPr lang="en-GB" altLang="en-US" noProof="0" dirty="0"/>
              <a:t>Immaterial ones, such as speed profiles linked with track geometry or with signalling, routes, movement authorities, etc.</a:t>
            </a:r>
          </a:p>
          <a:p>
            <a:pPr marL="628650" lvl="1" indent="-171450">
              <a:buFont typeface="Arial" panose="020B0604020202020204" pitchFamily="34" charset="0"/>
              <a:buChar char="•"/>
            </a:pPr>
            <a:endParaRPr lang="en-GB" altLang="en-US" noProof="0" dirty="0"/>
          </a:p>
          <a:p>
            <a:pPr marL="0" lvl="0" indent="0">
              <a:buFont typeface="Arial" panose="020B0604020202020204" pitchFamily="34" charset="0"/>
              <a:buNone/>
            </a:pPr>
            <a:r>
              <a:rPr lang="en-GB" altLang="en-US" b="1" noProof="0" dirty="0"/>
              <a:t>However the “Net Entity” package makes no assumption about the signalling system, for instance, neither does it make any assumption about how the signalling system will be represented!</a:t>
            </a:r>
          </a:p>
        </p:txBody>
      </p:sp>
      <p:sp>
        <p:nvSpPr>
          <p:cNvPr id="4" name="Slide Number Placeholder 3"/>
          <p:cNvSpPr>
            <a:spLocks noGrp="1"/>
          </p:cNvSpPr>
          <p:nvPr>
            <p:ph type="sldNum" sz="quarter" idx="10"/>
          </p:nvPr>
        </p:nvSpPr>
        <p:spPr/>
        <p:txBody>
          <a:bodyPr/>
          <a:lstStyle/>
          <a:p>
            <a:fld id="{4E5A2BF1-F4C0-498E-B3E0-D52FC69AB249}"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March 14, 2019</a:t>
            </a:r>
            <a:endParaRPr lang="en-US" dirty="0"/>
          </a:p>
        </p:txBody>
      </p:sp>
      <p:sp>
        <p:nvSpPr>
          <p:cNvPr id="5"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March 14, 2019</a:t>
            </a:r>
            <a:endParaRPr lang="en-US" dirty="0"/>
          </a:p>
        </p:txBody>
      </p:sp>
      <p:sp>
        <p:nvSpPr>
          <p:cNvPr id="6" name="Footer Placeholder 5"/>
          <p:cNvSpPr>
            <a:spLocks noGrp="1"/>
          </p:cNvSpPr>
          <p:nvPr>
            <p:ph type="ftr" sz="quarter" idx="11"/>
          </p:nvPr>
        </p:nvSpPr>
        <p:spPr/>
        <p:txBody>
          <a:bodyPr/>
          <a:lstStyle/>
          <a:p>
            <a:r>
              <a:rPr lang="en-US"/>
              <a:t>A. Magnien</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March 14, 2019</a:t>
            </a:r>
            <a:endParaRPr lang="en-US" dirty="0"/>
          </a:p>
        </p:txBody>
      </p:sp>
      <p:sp>
        <p:nvSpPr>
          <p:cNvPr id="5"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March 14, 2019</a:t>
            </a:r>
            <a:endParaRPr lang="en-US" dirty="0"/>
          </a:p>
        </p:txBody>
      </p:sp>
      <p:sp>
        <p:nvSpPr>
          <p:cNvPr id="5"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March 14, 2019</a:t>
            </a:r>
            <a:endParaRPr lang="en-US" dirty="0"/>
          </a:p>
        </p:txBody>
      </p:sp>
      <p:sp>
        <p:nvSpPr>
          <p:cNvPr id="5"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March 14, 2019</a:t>
            </a:r>
            <a:endParaRPr lang="en-US" dirty="0"/>
          </a:p>
        </p:txBody>
      </p:sp>
      <p:sp>
        <p:nvSpPr>
          <p:cNvPr id="4"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March 14, 2019</a:t>
            </a:r>
            <a:endParaRPr lang="en-US" dirty="0"/>
          </a:p>
        </p:txBody>
      </p:sp>
      <p:sp>
        <p:nvSpPr>
          <p:cNvPr id="4"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14, 2019</a:t>
            </a:r>
            <a:endParaRPr lang="en-US" dirty="0"/>
          </a:p>
        </p:txBody>
      </p:sp>
      <p:sp>
        <p:nvSpPr>
          <p:cNvPr id="5"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14, 2019</a:t>
            </a:r>
            <a:endParaRPr lang="en-US" dirty="0"/>
          </a:p>
        </p:txBody>
      </p:sp>
      <p:sp>
        <p:nvSpPr>
          <p:cNvPr id="5"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March 14, 2019</a:t>
            </a:r>
            <a:endParaRPr lang="en-US" dirty="0"/>
          </a:p>
        </p:txBody>
      </p:sp>
      <p:sp>
        <p:nvSpPr>
          <p:cNvPr id="5"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March 14, 2019</a:t>
            </a:r>
            <a:endParaRPr lang="en-US" dirty="0"/>
          </a:p>
        </p:txBody>
      </p:sp>
      <p:sp>
        <p:nvSpPr>
          <p:cNvPr id="5" name="Footer Placeholder 4"/>
          <p:cNvSpPr>
            <a:spLocks noGrp="1"/>
          </p:cNvSpPr>
          <p:nvPr>
            <p:ph type="ftr" sz="quarter" idx="11"/>
          </p:nvPr>
        </p:nvSpPr>
        <p:spPr/>
        <p:txBody>
          <a:bodyPr/>
          <a:lstStyle/>
          <a:p>
            <a:r>
              <a:rPr lang="en-US"/>
              <a:t>A. Magnien</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March 14, 2019</a:t>
            </a:r>
            <a:endParaRPr lang="en-US" dirty="0"/>
          </a:p>
        </p:txBody>
      </p:sp>
      <p:sp>
        <p:nvSpPr>
          <p:cNvPr id="6" name="Footer Placeholder 5"/>
          <p:cNvSpPr>
            <a:spLocks noGrp="1"/>
          </p:cNvSpPr>
          <p:nvPr>
            <p:ph type="ftr" sz="quarter" idx="11"/>
          </p:nvPr>
        </p:nvSpPr>
        <p:spPr/>
        <p:txBody>
          <a:bodyPr/>
          <a:lstStyle/>
          <a:p>
            <a:r>
              <a:rPr lang="en-US"/>
              <a:t>A. Magnien</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March 14, 2019</a:t>
            </a:r>
            <a:endParaRPr lang="en-US" dirty="0"/>
          </a:p>
        </p:txBody>
      </p:sp>
      <p:sp>
        <p:nvSpPr>
          <p:cNvPr id="8" name="Footer Placeholder 7"/>
          <p:cNvSpPr>
            <a:spLocks noGrp="1"/>
          </p:cNvSpPr>
          <p:nvPr>
            <p:ph type="ftr" sz="quarter" idx="11"/>
          </p:nvPr>
        </p:nvSpPr>
        <p:spPr/>
        <p:txBody>
          <a:bodyPr/>
          <a:lstStyle/>
          <a:p>
            <a:r>
              <a:rPr lang="en-US"/>
              <a:t>A. Magnien</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March 14, 2019</a:t>
            </a:r>
            <a:endParaRPr lang="en-US" dirty="0"/>
          </a:p>
        </p:txBody>
      </p:sp>
      <p:sp>
        <p:nvSpPr>
          <p:cNvPr id="5" name="Footer Placeholder 3"/>
          <p:cNvSpPr>
            <a:spLocks noGrp="1"/>
          </p:cNvSpPr>
          <p:nvPr>
            <p:ph type="ftr" sz="quarter" idx="11"/>
          </p:nvPr>
        </p:nvSpPr>
        <p:spPr/>
        <p:txBody>
          <a:bodyPr/>
          <a:lstStyle/>
          <a:p>
            <a:r>
              <a:rPr lang="en-US"/>
              <a:t>A. Magnien</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March 14, 2019</a:t>
            </a:r>
            <a:endParaRPr lang="en-US" dirty="0"/>
          </a:p>
        </p:txBody>
      </p:sp>
      <p:sp>
        <p:nvSpPr>
          <p:cNvPr id="5" name="Footer Placeholder 2"/>
          <p:cNvSpPr>
            <a:spLocks noGrp="1"/>
          </p:cNvSpPr>
          <p:nvPr>
            <p:ph type="ftr" sz="quarter" idx="11"/>
          </p:nvPr>
        </p:nvSpPr>
        <p:spPr/>
        <p:txBody>
          <a:bodyPr/>
          <a:lstStyle/>
          <a:p>
            <a:r>
              <a:rPr lang="en-US"/>
              <a:t>A. Magnien</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March 14, 2019</a:t>
            </a:r>
            <a:endParaRPr lang="en-US" dirty="0"/>
          </a:p>
        </p:txBody>
      </p:sp>
      <p:sp>
        <p:nvSpPr>
          <p:cNvPr id="5" name="Footer Placeholder 5"/>
          <p:cNvSpPr>
            <a:spLocks noGrp="1"/>
          </p:cNvSpPr>
          <p:nvPr>
            <p:ph type="ftr" sz="quarter" idx="11"/>
          </p:nvPr>
        </p:nvSpPr>
        <p:spPr/>
        <p:txBody>
          <a:bodyPr/>
          <a:lstStyle/>
          <a:p>
            <a:r>
              <a:rPr lang="en-US"/>
              <a:t>A. Magnien</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March 14, 2019</a:t>
            </a:r>
            <a:endParaRPr lang="en-US" dirty="0"/>
          </a:p>
        </p:txBody>
      </p:sp>
      <p:sp>
        <p:nvSpPr>
          <p:cNvPr id="6" name="Footer Placeholder 5"/>
          <p:cNvSpPr>
            <a:spLocks noGrp="1"/>
          </p:cNvSpPr>
          <p:nvPr>
            <p:ph type="ftr" sz="quarter" idx="11"/>
          </p:nvPr>
        </p:nvSpPr>
        <p:spPr/>
        <p:txBody>
          <a:bodyPr/>
          <a:lstStyle/>
          <a:p>
            <a:r>
              <a:rPr lang="en-US"/>
              <a:t>A. Magnien</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March 14, 2019</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 Magnien</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24.png"/><Relationship Id="rId4" Type="http://schemas.openxmlformats.org/officeDocument/2006/relationships/image" Target="../media/image45.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iki.railtopomodel.org/" TargetMode="External"/><Relationship Id="rId7" Type="http://schemas.openxmlformats.org/officeDocument/2006/relationships/hyperlink" Target="mailto:rtm@uic.org" TargetMode="External"/><Relationship Id="rId2" Type="http://schemas.openxmlformats.org/officeDocument/2006/relationships/hyperlink" Target="http://www.railtopomodel.org/en/" TargetMode="External"/><Relationship Id="rId1" Type="http://schemas.openxmlformats.org/officeDocument/2006/relationships/slideLayout" Target="../slideLayouts/slideLayout2.xml"/><Relationship Id="rId6" Type="http://schemas.openxmlformats.org/officeDocument/2006/relationships/hyperlink" Target="http://www.ontorail.org/" TargetMode="External"/><Relationship Id="rId5" Type="http://schemas.openxmlformats.org/officeDocument/2006/relationships/hyperlink" Target="https://uic.org/railtopomodel" TargetMode="External"/><Relationship Id="rId4" Type="http://schemas.openxmlformats.org/officeDocument/2006/relationships/hyperlink" Target="http://rtm.ui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452-E9EC-4505-B7AC-B7A198300DD4}"/>
              </a:ext>
            </a:extLst>
          </p:cNvPr>
          <p:cNvSpPr>
            <a:spLocks noGrp="1"/>
          </p:cNvSpPr>
          <p:nvPr>
            <p:ph type="ctrTitle"/>
          </p:nvPr>
        </p:nvSpPr>
        <p:spPr/>
        <p:txBody>
          <a:bodyPr/>
          <a:lstStyle/>
          <a:p>
            <a:r>
              <a:rPr lang="en-US" dirty="0"/>
              <a:t>RailTopoModel</a:t>
            </a:r>
            <a:br>
              <a:rPr lang="en-US" dirty="0"/>
            </a:br>
            <a:r>
              <a:rPr lang="en-US" sz="3200" dirty="0"/>
              <a:t>a cornerstone to foster the federation of railway digital models</a:t>
            </a:r>
            <a:endParaRPr lang="en-US" dirty="0"/>
          </a:p>
        </p:txBody>
      </p:sp>
      <p:sp>
        <p:nvSpPr>
          <p:cNvPr id="3" name="Subtitle 2">
            <a:extLst>
              <a:ext uri="{FF2B5EF4-FFF2-40B4-BE49-F238E27FC236}">
                <a16:creationId xmlns:a16="http://schemas.microsoft.com/office/drawing/2014/main" id="{C48A9FCC-4671-42F4-9F6F-39B66EF6C2E0}"/>
              </a:ext>
            </a:extLst>
          </p:cNvPr>
          <p:cNvSpPr>
            <a:spLocks noGrp="1"/>
          </p:cNvSpPr>
          <p:nvPr>
            <p:ph type="subTitle" idx="1"/>
          </p:nvPr>
        </p:nvSpPr>
        <p:spPr/>
        <p:txBody>
          <a:bodyPr/>
          <a:lstStyle/>
          <a:p>
            <a:r>
              <a:rPr lang="fr-FR" dirty="0"/>
              <a:t>Alain Jeanmaire (SNCF réseau)</a:t>
            </a:r>
          </a:p>
          <a:p>
            <a:r>
              <a:rPr lang="fr-FR" dirty="0"/>
              <a:t>Airy Magnien (UIC)</a:t>
            </a:r>
            <a:endParaRPr lang="en-US" dirty="0"/>
          </a:p>
        </p:txBody>
      </p:sp>
    </p:spTree>
    <p:extLst>
      <p:ext uri="{BB962C8B-B14F-4D97-AF65-F5344CB8AC3E}">
        <p14:creationId xmlns:p14="http://schemas.microsoft.com/office/powerpoint/2010/main" val="372842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DBA5-4A43-4850-86C3-43668AD3CAF1}"/>
              </a:ext>
            </a:extLst>
          </p:cNvPr>
          <p:cNvSpPr>
            <a:spLocks noGrp="1"/>
          </p:cNvSpPr>
          <p:nvPr>
            <p:ph type="title"/>
          </p:nvPr>
        </p:nvSpPr>
        <p:spPr>
          <a:xfrm>
            <a:off x="646111" y="452718"/>
            <a:ext cx="9404723" cy="1400530"/>
          </a:xfrm>
        </p:spPr>
        <p:txBody>
          <a:bodyPr/>
          <a:lstStyle/>
          <a:p>
            <a:r>
              <a:rPr lang="en-US" dirty="0"/>
              <a:t>From knowledge to applications</a:t>
            </a:r>
          </a:p>
        </p:txBody>
      </p:sp>
      <p:sp>
        <p:nvSpPr>
          <p:cNvPr id="4" name="Arrow: Right 3">
            <a:extLst>
              <a:ext uri="{FF2B5EF4-FFF2-40B4-BE49-F238E27FC236}">
                <a16:creationId xmlns:a16="http://schemas.microsoft.com/office/drawing/2014/main" id="{5A37942D-4F35-4411-A77B-F98E6C6B1B8B}"/>
              </a:ext>
            </a:extLst>
          </p:cNvPr>
          <p:cNvSpPr/>
          <p:nvPr/>
        </p:nvSpPr>
        <p:spPr>
          <a:xfrm>
            <a:off x="3855834" y="1605507"/>
            <a:ext cx="2494483" cy="651053"/>
          </a:xfrm>
          <a:prstGeom prst="right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glow rad="228600">
                    <a:schemeClr val="accent5">
                      <a:satMod val="175000"/>
                      <a:alpha val="40000"/>
                    </a:schemeClr>
                  </a:glow>
                </a:effectLst>
              </a:rPr>
              <a:t>Evolutionary path?</a:t>
            </a:r>
          </a:p>
        </p:txBody>
      </p:sp>
      <p:sp>
        <p:nvSpPr>
          <p:cNvPr id="5" name="Slide Number Placeholder 4">
            <a:extLst>
              <a:ext uri="{FF2B5EF4-FFF2-40B4-BE49-F238E27FC236}">
                <a16:creationId xmlns:a16="http://schemas.microsoft.com/office/drawing/2014/main" id="{812EF9BA-F458-4E7D-874F-C64903E8E90D}"/>
              </a:ext>
            </a:extLst>
          </p:cNvPr>
          <p:cNvSpPr>
            <a:spLocks noGrp="1"/>
          </p:cNvSpPr>
          <p:nvPr>
            <p:ph type="sldNum" sz="quarter" idx="12"/>
          </p:nvPr>
        </p:nvSpPr>
        <p:spPr/>
        <p:txBody>
          <a:bodyPr/>
          <a:lstStyle/>
          <a:p>
            <a:fld id="{D57F1E4F-1CFF-5643-939E-02111984F565}" type="slidenum">
              <a:rPr lang="en-US" smtClean="0"/>
              <a:t>10</a:t>
            </a:fld>
            <a:endParaRPr lang="en-US" dirty="0"/>
          </a:p>
        </p:txBody>
      </p:sp>
      <p:sp>
        <p:nvSpPr>
          <p:cNvPr id="7" name="TextBox 6">
            <a:extLst>
              <a:ext uri="{FF2B5EF4-FFF2-40B4-BE49-F238E27FC236}">
                <a16:creationId xmlns:a16="http://schemas.microsoft.com/office/drawing/2014/main" id="{05FDF2D3-28E6-4213-AEBF-CC9BDB225884}"/>
              </a:ext>
            </a:extLst>
          </p:cNvPr>
          <p:cNvSpPr txBox="1"/>
          <p:nvPr/>
        </p:nvSpPr>
        <p:spPr>
          <a:xfrm>
            <a:off x="333023" y="5435600"/>
            <a:ext cx="6925734" cy="923330"/>
          </a:xfrm>
          <a:prstGeom prst="rect">
            <a:avLst/>
          </a:prstGeom>
          <a:noFill/>
        </p:spPr>
        <p:txBody>
          <a:bodyPr wrap="square" rtlCol="0">
            <a:spAutoFit/>
          </a:bodyPr>
          <a:lstStyle/>
          <a:p>
            <a:r>
              <a:rPr lang="en-US"/>
              <a:t>Offsetting overhead with quality and speed benefits, using model transformation and</a:t>
            </a:r>
            <a:br>
              <a:rPr lang="en-US"/>
            </a:br>
            <a:r>
              <a:rPr lang="en-US"/>
              <a:t>code generation</a:t>
            </a:r>
          </a:p>
        </p:txBody>
      </p:sp>
      <p:pic>
        <p:nvPicPr>
          <p:cNvPr id="3" name="Picture 2">
            <a:extLst>
              <a:ext uri="{FF2B5EF4-FFF2-40B4-BE49-F238E27FC236}">
                <a16:creationId xmlns:a16="http://schemas.microsoft.com/office/drawing/2014/main" id="{8A90B00D-9549-44E9-9DA5-C5C0E4D8C6D1}"/>
              </a:ext>
            </a:extLst>
          </p:cNvPr>
          <p:cNvPicPr>
            <a:picLocks noChangeAspect="1"/>
          </p:cNvPicPr>
          <p:nvPr/>
        </p:nvPicPr>
        <p:blipFill>
          <a:blip r:embed="rId2"/>
          <a:stretch>
            <a:fillRect/>
          </a:stretch>
        </p:blipFill>
        <p:spPr>
          <a:xfrm>
            <a:off x="750711" y="2315289"/>
            <a:ext cx="9493956" cy="3826540"/>
          </a:xfrm>
          <a:prstGeom prst="rect">
            <a:avLst/>
          </a:prstGeom>
        </p:spPr>
      </p:pic>
    </p:spTree>
    <p:extLst>
      <p:ext uri="{BB962C8B-B14F-4D97-AF65-F5344CB8AC3E}">
        <p14:creationId xmlns:p14="http://schemas.microsoft.com/office/powerpoint/2010/main" val="9973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E4D6-4BB3-4B88-99F0-CC3EE03F5F6E}"/>
              </a:ext>
            </a:extLst>
          </p:cNvPr>
          <p:cNvSpPr>
            <a:spLocks noGrp="1"/>
          </p:cNvSpPr>
          <p:nvPr>
            <p:ph type="title"/>
          </p:nvPr>
        </p:nvSpPr>
        <p:spPr/>
        <p:txBody>
          <a:bodyPr/>
          <a:lstStyle/>
          <a:p>
            <a:r>
              <a:rPr lang="en-US"/>
              <a:t>Ontologies: are they needed?</a:t>
            </a:r>
          </a:p>
        </p:txBody>
      </p:sp>
      <p:sp>
        <p:nvSpPr>
          <p:cNvPr id="3" name="Content Placeholder 2">
            <a:extLst>
              <a:ext uri="{FF2B5EF4-FFF2-40B4-BE49-F238E27FC236}">
                <a16:creationId xmlns:a16="http://schemas.microsoft.com/office/drawing/2014/main" id="{481BBF62-C1CA-493C-9BA4-5F0BE6CE5D0D}"/>
              </a:ext>
            </a:extLst>
          </p:cNvPr>
          <p:cNvSpPr>
            <a:spLocks noGrp="1"/>
          </p:cNvSpPr>
          <p:nvPr>
            <p:ph idx="1"/>
          </p:nvPr>
        </p:nvSpPr>
        <p:spPr>
          <a:xfrm>
            <a:off x="1103312" y="3194756"/>
            <a:ext cx="8946541" cy="3053643"/>
          </a:xfrm>
        </p:spPr>
        <p:txBody>
          <a:bodyPr/>
          <a:lstStyle/>
          <a:p>
            <a:r>
              <a:rPr lang="en-US" dirty="0"/>
              <a:t>Example : EULYNX Data Preparation</a:t>
            </a:r>
          </a:p>
          <a:p>
            <a:pPr lvl="1"/>
            <a:r>
              <a:rPr lang="en-US" dirty="0"/>
              <a:t>&gt; 430 classes</a:t>
            </a:r>
          </a:p>
          <a:p>
            <a:pPr lvl="1"/>
            <a:r>
              <a:rPr lang="en-US" dirty="0"/>
              <a:t>&gt; 4000 properties, of which 1100 are distinct</a:t>
            </a:r>
          </a:p>
          <a:p>
            <a:r>
              <a:rPr lang="en-US" dirty="0"/>
              <a:t>Example : IFC-Rail</a:t>
            </a:r>
          </a:p>
          <a:p>
            <a:pPr lvl="1"/>
            <a:r>
              <a:rPr lang="en-US" dirty="0"/>
              <a:t>Bilingual (English, Chinese) from ground up</a:t>
            </a:r>
          </a:p>
        </p:txBody>
      </p:sp>
      <p:sp>
        <p:nvSpPr>
          <p:cNvPr id="4" name="Slide Number Placeholder 3">
            <a:extLst>
              <a:ext uri="{FF2B5EF4-FFF2-40B4-BE49-F238E27FC236}">
                <a16:creationId xmlns:a16="http://schemas.microsoft.com/office/drawing/2014/main" id="{D942000B-1CCF-4A0B-9275-9A3A3088AE2A}"/>
              </a:ext>
            </a:extLst>
          </p:cNvPr>
          <p:cNvSpPr>
            <a:spLocks noGrp="1"/>
          </p:cNvSpPr>
          <p:nvPr>
            <p:ph type="sldNum" sz="quarter" idx="12"/>
          </p:nvPr>
        </p:nvSpPr>
        <p:spPr/>
        <p:txBody>
          <a:bodyPr/>
          <a:lstStyle/>
          <a:p>
            <a:fld id="{D57F1E4F-1CFF-5643-939E-02111984F565}" type="slidenum">
              <a:rPr lang="en-US" smtClean="0"/>
              <a:t>11</a:t>
            </a:fld>
            <a:endParaRPr lang="en-US" dirty="0"/>
          </a:p>
        </p:txBody>
      </p:sp>
      <p:sp>
        <p:nvSpPr>
          <p:cNvPr id="5" name="TextBox 4">
            <a:extLst>
              <a:ext uri="{FF2B5EF4-FFF2-40B4-BE49-F238E27FC236}">
                <a16:creationId xmlns:a16="http://schemas.microsoft.com/office/drawing/2014/main" id="{4E9C802F-D717-46E0-BACD-A1EC0FA93BE2}"/>
              </a:ext>
            </a:extLst>
          </p:cNvPr>
          <p:cNvSpPr txBox="1"/>
          <p:nvPr/>
        </p:nvSpPr>
        <p:spPr>
          <a:xfrm>
            <a:off x="1394178" y="2127956"/>
            <a:ext cx="625492" cy="369332"/>
          </a:xfrm>
          <a:prstGeom prst="rect">
            <a:avLst/>
          </a:prstGeom>
          <a:noFill/>
        </p:spPr>
        <p:txBody>
          <a:bodyPr wrap="none" rtlCol="0">
            <a:spAutoFit/>
          </a:bodyPr>
          <a:lstStyle/>
          <a:p>
            <a:r>
              <a:rPr lang="fr-FR" dirty="0"/>
              <a:t>Yes.</a:t>
            </a:r>
            <a:endParaRPr lang="en-US" dirty="0"/>
          </a:p>
        </p:txBody>
      </p:sp>
    </p:spTree>
    <p:extLst>
      <p:ext uri="{BB962C8B-B14F-4D97-AF65-F5344CB8AC3E}">
        <p14:creationId xmlns:p14="http://schemas.microsoft.com/office/powerpoint/2010/main" val="2884324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E851-6649-4D05-BA80-85073615B851}"/>
              </a:ext>
            </a:extLst>
          </p:cNvPr>
          <p:cNvSpPr>
            <a:spLocks noGrp="1"/>
          </p:cNvSpPr>
          <p:nvPr>
            <p:ph type="title"/>
          </p:nvPr>
        </p:nvSpPr>
        <p:spPr/>
        <p:txBody>
          <a:bodyPr/>
          <a:lstStyle/>
          <a:p>
            <a:r>
              <a:rPr lang="en-US"/>
              <a:t>Ontologies: flavors and usages</a:t>
            </a:r>
          </a:p>
        </p:txBody>
      </p:sp>
      <p:sp>
        <p:nvSpPr>
          <p:cNvPr id="3" name="Content Placeholder 2">
            <a:extLst>
              <a:ext uri="{FF2B5EF4-FFF2-40B4-BE49-F238E27FC236}">
                <a16:creationId xmlns:a16="http://schemas.microsoft.com/office/drawing/2014/main" id="{7DE871C4-6D11-4C6A-82A2-2A838ECE88ED}"/>
              </a:ext>
            </a:extLst>
          </p:cNvPr>
          <p:cNvSpPr>
            <a:spLocks noGrp="1"/>
          </p:cNvSpPr>
          <p:nvPr>
            <p:ph sz="half" idx="1"/>
          </p:nvPr>
        </p:nvSpPr>
        <p:spPr/>
        <p:txBody>
          <a:bodyPr/>
          <a:lstStyle/>
          <a:p>
            <a:r>
              <a:rPr lang="en-US" dirty="0"/>
              <a:t>Representational ontology: « dictionary ontology »</a:t>
            </a:r>
            <a:br>
              <a:rPr lang="en-US" dirty="0"/>
            </a:br>
            <a:br>
              <a:rPr lang="en-US" dirty="0"/>
            </a:br>
            <a:r>
              <a:rPr lang="en-US" dirty="0"/>
              <a:t>or</a:t>
            </a:r>
            <a:br>
              <a:rPr lang="en-US" dirty="0"/>
            </a:br>
            <a:endParaRPr lang="en-US" dirty="0"/>
          </a:p>
          <a:p>
            <a:r>
              <a:rPr lang="en-US" dirty="0"/>
              <a:t>Domain ontology, as formal &amp; explicit business requirements</a:t>
            </a:r>
          </a:p>
          <a:p>
            <a:pPr lvl="1"/>
            <a:endParaRPr lang="en-US" dirty="0"/>
          </a:p>
        </p:txBody>
      </p:sp>
      <p:sp>
        <p:nvSpPr>
          <p:cNvPr id="4" name="Content Placeholder 3">
            <a:extLst>
              <a:ext uri="{FF2B5EF4-FFF2-40B4-BE49-F238E27FC236}">
                <a16:creationId xmlns:a16="http://schemas.microsoft.com/office/drawing/2014/main" id="{3D48B592-1100-4D7B-8F0F-49DF391F5C5C}"/>
              </a:ext>
            </a:extLst>
          </p:cNvPr>
          <p:cNvSpPr>
            <a:spLocks noGrp="1"/>
          </p:cNvSpPr>
          <p:nvPr>
            <p:ph sz="half" idx="2"/>
          </p:nvPr>
        </p:nvSpPr>
        <p:spPr/>
        <p:txBody>
          <a:bodyPr/>
          <a:lstStyle/>
          <a:p>
            <a:r>
              <a:rPr lang="en-US" dirty="0"/>
              <a:t>Ontologies as a step in the development</a:t>
            </a:r>
            <a:br>
              <a:rPr lang="en-US" dirty="0"/>
            </a:br>
            <a:br>
              <a:rPr lang="en-US" dirty="0"/>
            </a:br>
            <a:r>
              <a:rPr lang="en-US" dirty="0"/>
              <a:t>or</a:t>
            </a:r>
            <a:br>
              <a:rPr lang="en-US" dirty="0"/>
            </a:br>
            <a:endParaRPr lang="en-US" dirty="0"/>
          </a:p>
          <a:p>
            <a:r>
              <a:rPr lang="en-US" dirty="0"/>
              <a:t>Ontologies as a component in architecture</a:t>
            </a:r>
          </a:p>
          <a:p>
            <a:endParaRPr lang="en-US" dirty="0"/>
          </a:p>
        </p:txBody>
      </p:sp>
      <p:sp>
        <p:nvSpPr>
          <p:cNvPr id="5" name="Slide Number Placeholder 4">
            <a:extLst>
              <a:ext uri="{FF2B5EF4-FFF2-40B4-BE49-F238E27FC236}">
                <a16:creationId xmlns:a16="http://schemas.microsoft.com/office/drawing/2014/main" id="{52337CEE-FFFD-4F46-8E06-5D5C19605EDE}"/>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97686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261B-7308-425C-8EC8-C6B4701EC854}"/>
              </a:ext>
            </a:extLst>
          </p:cNvPr>
          <p:cNvSpPr>
            <a:spLocks noGrp="1"/>
          </p:cNvSpPr>
          <p:nvPr>
            <p:ph type="title"/>
          </p:nvPr>
        </p:nvSpPr>
        <p:spPr/>
        <p:txBody>
          <a:bodyPr/>
          <a:lstStyle/>
          <a:p>
            <a:r>
              <a:rPr lang="en-US" sz="3200" dirty="0"/>
              <a:t>Human-manageable, machine-discoverable</a:t>
            </a:r>
          </a:p>
        </p:txBody>
      </p:sp>
      <p:pic>
        <p:nvPicPr>
          <p:cNvPr id="6" name="Picture 5">
            <a:extLst>
              <a:ext uri="{FF2B5EF4-FFF2-40B4-BE49-F238E27FC236}">
                <a16:creationId xmlns:a16="http://schemas.microsoft.com/office/drawing/2014/main" id="{C4563103-6C9C-4058-8A56-86C0F755BD74}"/>
              </a:ext>
            </a:extLst>
          </p:cNvPr>
          <p:cNvPicPr>
            <a:picLocks noChangeAspect="1"/>
          </p:cNvPicPr>
          <p:nvPr/>
        </p:nvPicPr>
        <p:blipFill>
          <a:blip r:embed="rId2"/>
          <a:stretch>
            <a:fillRect/>
          </a:stretch>
        </p:blipFill>
        <p:spPr>
          <a:xfrm>
            <a:off x="474930" y="1706796"/>
            <a:ext cx="3513697" cy="2341259"/>
          </a:xfrm>
          <a:prstGeom prst="rect">
            <a:avLst/>
          </a:prstGeom>
        </p:spPr>
      </p:pic>
      <p:sp>
        <p:nvSpPr>
          <p:cNvPr id="7" name="TextBox 6">
            <a:extLst>
              <a:ext uri="{FF2B5EF4-FFF2-40B4-BE49-F238E27FC236}">
                <a16:creationId xmlns:a16="http://schemas.microsoft.com/office/drawing/2014/main" id="{31B8A791-3CE5-4C70-B6E8-72866EEAF261}"/>
              </a:ext>
            </a:extLst>
          </p:cNvPr>
          <p:cNvSpPr txBox="1"/>
          <p:nvPr/>
        </p:nvSpPr>
        <p:spPr>
          <a:xfrm>
            <a:off x="646111" y="1162706"/>
            <a:ext cx="2299027" cy="369332"/>
          </a:xfrm>
          <a:prstGeom prst="rect">
            <a:avLst/>
          </a:prstGeom>
          <a:noFill/>
        </p:spPr>
        <p:txBody>
          <a:bodyPr wrap="none" rtlCol="0">
            <a:spAutoFit/>
          </a:bodyPr>
          <a:lstStyle/>
          <a:p>
            <a:r>
              <a:rPr lang="fr-FR" dirty="0"/>
              <a:t>A slice of LEMON…</a:t>
            </a:r>
            <a:endParaRPr lang="en-US" dirty="0"/>
          </a:p>
        </p:txBody>
      </p:sp>
      <p:sp>
        <p:nvSpPr>
          <p:cNvPr id="8" name="TextBox 7">
            <a:extLst>
              <a:ext uri="{FF2B5EF4-FFF2-40B4-BE49-F238E27FC236}">
                <a16:creationId xmlns:a16="http://schemas.microsoft.com/office/drawing/2014/main" id="{1FB80640-C7BD-481B-BB96-C87DE6A47CE3}"/>
              </a:ext>
            </a:extLst>
          </p:cNvPr>
          <p:cNvSpPr txBox="1"/>
          <p:nvPr/>
        </p:nvSpPr>
        <p:spPr>
          <a:xfrm>
            <a:off x="4777052" y="1143476"/>
            <a:ext cx="5192447" cy="369332"/>
          </a:xfrm>
          <a:prstGeom prst="rect">
            <a:avLst/>
          </a:prstGeom>
          <a:noFill/>
        </p:spPr>
        <p:txBody>
          <a:bodyPr wrap="none" rtlCol="0">
            <a:spAutoFit/>
          </a:bodyPr>
          <a:lstStyle/>
          <a:p>
            <a:r>
              <a:rPr lang="en-US"/>
              <a:t>… and a peek into the draft semantic Wiki …</a:t>
            </a:r>
          </a:p>
        </p:txBody>
      </p:sp>
      <p:sp>
        <p:nvSpPr>
          <p:cNvPr id="9" name="TextBox 8">
            <a:extLst>
              <a:ext uri="{FF2B5EF4-FFF2-40B4-BE49-F238E27FC236}">
                <a16:creationId xmlns:a16="http://schemas.microsoft.com/office/drawing/2014/main" id="{1B6C8DBD-5863-492C-B24F-F8E9CD0F8407}"/>
              </a:ext>
            </a:extLst>
          </p:cNvPr>
          <p:cNvSpPr txBox="1"/>
          <p:nvPr/>
        </p:nvSpPr>
        <p:spPr>
          <a:xfrm>
            <a:off x="588894" y="5413970"/>
            <a:ext cx="6035627" cy="646331"/>
          </a:xfrm>
          <a:prstGeom prst="rect">
            <a:avLst/>
          </a:prstGeom>
          <a:noFill/>
        </p:spPr>
        <p:txBody>
          <a:bodyPr wrap="none" rtlCol="0">
            <a:spAutoFit/>
          </a:bodyPr>
          <a:lstStyle/>
          <a:p>
            <a:r>
              <a:rPr lang="fr-FR" dirty="0"/>
              <a:t>LEMON: </a:t>
            </a:r>
            <a:r>
              <a:rPr lang="fr-FR" dirty="0" err="1"/>
              <a:t>multilingual</a:t>
            </a:r>
            <a:r>
              <a:rPr lang="fr-FR" dirty="0"/>
              <a:t> </a:t>
            </a:r>
            <a:r>
              <a:rPr lang="fr-FR" dirty="0" err="1"/>
              <a:t>dictionary</a:t>
            </a:r>
            <a:r>
              <a:rPr lang="fr-FR" dirty="0"/>
              <a:t> </a:t>
            </a:r>
            <a:r>
              <a:rPr lang="fr-FR" dirty="0" err="1"/>
              <a:t>ontology</a:t>
            </a:r>
            <a:r>
              <a:rPr lang="fr-FR" dirty="0"/>
              <a:t> – W3C</a:t>
            </a:r>
          </a:p>
          <a:p>
            <a:r>
              <a:rPr lang="fr-FR" dirty="0"/>
              <a:t>MediaWiki + extension: </a:t>
            </a:r>
            <a:r>
              <a:rPr lang="fr-FR" b="1" dirty="0" err="1"/>
              <a:t>Semantic</a:t>
            </a:r>
            <a:r>
              <a:rPr lang="fr-FR" b="1" dirty="0"/>
              <a:t> Mediawiki</a:t>
            </a:r>
            <a:r>
              <a:rPr lang="fr-FR" dirty="0"/>
              <a:t>, RDFIO…</a:t>
            </a:r>
            <a:endParaRPr lang="en-US" dirty="0"/>
          </a:p>
        </p:txBody>
      </p:sp>
      <p:pic>
        <p:nvPicPr>
          <p:cNvPr id="10" name="Picture 9">
            <a:extLst>
              <a:ext uri="{FF2B5EF4-FFF2-40B4-BE49-F238E27FC236}">
                <a16:creationId xmlns:a16="http://schemas.microsoft.com/office/drawing/2014/main" id="{5503AAA0-A374-4452-898F-8503C15EB563}"/>
              </a:ext>
            </a:extLst>
          </p:cNvPr>
          <p:cNvPicPr>
            <a:picLocks noChangeAspect="1"/>
          </p:cNvPicPr>
          <p:nvPr/>
        </p:nvPicPr>
        <p:blipFill>
          <a:blip r:embed="rId3"/>
          <a:stretch>
            <a:fillRect/>
          </a:stretch>
        </p:blipFill>
        <p:spPr>
          <a:xfrm>
            <a:off x="4237501" y="1575790"/>
            <a:ext cx="6267718" cy="3510472"/>
          </a:xfrm>
          <a:prstGeom prst="rect">
            <a:avLst/>
          </a:prstGeom>
        </p:spPr>
      </p:pic>
      <p:pic>
        <p:nvPicPr>
          <p:cNvPr id="11" name="Picture 10">
            <a:extLst>
              <a:ext uri="{FF2B5EF4-FFF2-40B4-BE49-F238E27FC236}">
                <a16:creationId xmlns:a16="http://schemas.microsoft.com/office/drawing/2014/main" id="{7D7B7C06-BEF1-44E3-BEA3-B1727AA029A7}"/>
              </a:ext>
            </a:extLst>
          </p:cNvPr>
          <p:cNvPicPr>
            <a:picLocks noChangeAspect="1"/>
          </p:cNvPicPr>
          <p:nvPr/>
        </p:nvPicPr>
        <p:blipFill>
          <a:blip r:embed="rId4"/>
          <a:stretch>
            <a:fillRect/>
          </a:stretch>
        </p:blipFill>
        <p:spPr>
          <a:xfrm>
            <a:off x="7823916" y="2834243"/>
            <a:ext cx="3981718" cy="1193405"/>
          </a:xfrm>
          <a:prstGeom prst="rect">
            <a:avLst/>
          </a:prstGeom>
        </p:spPr>
      </p:pic>
      <p:sp>
        <p:nvSpPr>
          <p:cNvPr id="12" name="Arrow: Bent 11">
            <a:extLst>
              <a:ext uri="{FF2B5EF4-FFF2-40B4-BE49-F238E27FC236}">
                <a16:creationId xmlns:a16="http://schemas.microsoft.com/office/drawing/2014/main" id="{CB6B71C9-2054-421D-AF6A-21AA26EEE8B4}"/>
              </a:ext>
            </a:extLst>
          </p:cNvPr>
          <p:cNvSpPr/>
          <p:nvPr/>
        </p:nvSpPr>
        <p:spPr>
          <a:xfrm rot="16200000" flipV="1">
            <a:off x="10520326" y="3837685"/>
            <a:ext cx="304801" cy="379926"/>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Slide Number Placeholder 12">
            <a:extLst>
              <a:ext uri="{FF2B5EF4-FFF2-40B4-BE49-F238E27FC236}">
                <a16:creationId xmlns:a16="http://schemas.microsoft.com/office/drawing/2014/main" id="{3610565D-C622-4DBE-8307-A1225E4594C9}"/>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6594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2EA907-80A6-4BF7-8A23-28C8331F4FC8}"/>
              </a:ext>
            </a:extLst>
          </p:cNvPr>
          <p:cNvSpPr>
            <a:spLocks noGrp="1"/>
          </p:cNvSpPr>
          <p:nvPr>
            <p:ph type="title"/>
          </p:nvPr>
        </p:nvSpPr>
        <p:spPr>
          <a:xfrm>
            <a:off x="1154956" y="2861733"/>
            <a:ext cx="9678855" cy="1915647"/>
          </a:xfrm>
        </p:spPr>
        <p:txBody>
          <a:bodyPr/>
          <a:lstStyle/>
          <a:p>
            <a:r>
              <a:rPr lang="en-US" dirty="0"/>
              <a:t>Comprehensive system representation</a:t>
            </a:r>
          </a:p>
        </p:txBody>
      </p:sp>
      <p:sp>
        <p:nvSpPr>
          <p:cNvPr id="5" name="Text Placeholder 4">
            <a:extLst>
              <a:ext uri="{FF2B5EF4-FFF2-40B4-BE49-F238E27FC236}">
                <a16:creationId xmlns:a16="http://schemas.microsoft.com/office/drawing/2014/main" id="{9B0A1CF4-9FD3-41EA-974D-A40B2EF60370}"/>
              </a:ext>
            </a:extLst>
          </p:cNvPr>
          <p:cNvSpPr>
            <a:spLocks noGrp="1"/>
          </p:cNvSpPr>
          <p:nvPr>
            <p:ph type="body" idx="1"/>
          </p:nvPr>
        </p:nvSpPr>
        <p:spPr/>
        <p:txBody>
          <a:bodyPr/>
          <a:lstStyle/>
          <a:p>
            <a:r>
              <a:rPr lang="en-US" dirty="0"/>
              <a:t>Putting flesh on the bones</a:t>
            </a:r>
          </a:p>
        </p:txBody>
      </p:sp>
      <p:sp>
        <p:nvSpPr>
          <p:cNvPr id="6" name="Slide Number Placeholder 5">
            <a:extLst>
              <a:ext uri="{FF2B5EF4-FFF2-40B4-BE49-F238E27FC236}">
                <a16:creationId xmlns:a16="http://schemas.microsoft.com/office/drawing/2014/main" id="{9286AD88-8B29-4FF4-884E-2A6D6CFEC226}"/>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29258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32507" y="679572"/>
            <a:ext cx="5338321" cy="584775"/>
          </a:xfrm>
          <a:prstGeom prst="rect">
            <a:avLst/>
          </a:prstGeom>
          <a:noFill/>
        </p:spPr>
        <p:txBody>
          <a:bodyPr wrap="none" rtlCol="0">
            <a:spAutoFit/>
          </a:bodyPr>
          <a:lstStyle/>
          <a:p>
            <a:r>
              <a:rPr lang="en-US" sz="3200" dirty="0">
                <a:latin typeface="+mj-lt"/>
              </a:rPr>
              <a:t>Railway System challenge</a:t>
            </a:r>
          </a:p>
        </p:txBody>
      </p:sp>
      <p:pic>
        <p:nvPicPr>
          <p:cNvPr id="22" name="Image 21"/>
          <p:cNvPicPr>
            <a:picLocks noChangeAspect="1"/>
          </p:cNvPicPr>
          <p:nvPr/>
        </p:nvPicPr>
        <p:blipFill>
          <a:blip r:embed="rId2"/>
          <a:stretch>
            <a:fillRect/>
          </a:stretch>
        </p:blipFill>
        <p:spPr>
          <a:xfrm>
            <a:off x="1399281" y="3388558"/>
            <a:ext cx="1490257" cy="1490257"/>
          </a:xfrm>
          <a:prstGeom prst="rect">
            <a:avLst/>
          </a:prstGeom>
        </p:spPr>
      </p:pic>
      <p:pic>
        <p:nvPicPr>
          <p:cNvPr id="23" name="Image 22"/>
          <p:cNvPicPr>
            <a:picLocks noChangeAspect="1"/>
          </p:cNvPicPr>
          <p:nvPr/>
        </p:nvPicPr>
        <p:blipFill>
          <a:blip r:embed="rId3"/>
          <a:stretch>
            <a:fillRect/>
          </a:stretch>
        </p:blipFill>
        <p:spPr>
          <a:xfrm>
            <a:off x="4436104" y="3114017"/>
            <a:ext cx="2211670" cy="2176062"/>
          </a:xfrm>
          <a:prstGeom prst="rect">
            <a:avLst/>
          </a:prstGeom>
        </p:spPr>
      </p:pic>
      <p:sp>
        <p:nvSpPr>
          <p:cNvPr id="3" name="Flèche droite 2"/>
          <p:cNvSpPr/>
          <p:nvPr/>
        </p:nvSpPr>
        <p:spPr>
          <a:xfrm>
            <a:off x="3601667" y="3652950"/>
            <a:ext cx="339818" cy="97872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droite 8"/>
          <p:cNvSpPr/>
          <p:nvPr/>
        </p:nvSpPr>
        <p:spPr>
          <a:xfrm flipH="1">
            <a:off x="7142393" y="3712687"/>
            <a:ext cx="339818" cy="97872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F84E4B1-B5FD-4354-8E71-547F316E4A46}"/>
              </a:ext>
            </a:extLst>
          </p:cNvPr>
          <p:cNvGrpSpPr/>
          <p:nvPr/>
        </p:nvGrpSpPr>
        <p:grpSpPr>
          <a:xfrm>
            <a:off x="8105031" y="3468821"/>
            <a:ext cx="2988528" cy="1466453"/>
            <a:chOff x="706244" y="5484474"/>
            <a:chExt cx="2988528" cy="1466453"/>
          </a:xfrm>
        </p:grpSpPr>
        <p:sp>
          <p:nvSpPr>
            <p:cNvPr id="4" name="Rectangle 3">
              <a:extLst>
                <a:ext uri="{FF2B5EF4-FFF2-40B4-BE49-F238E27FC236}">
                  <a16:creationId xmlns:a16="http://schemas.microsoft.com/office/drawing/2014/main" id="{CD118382-68A1-48EE-8729-A32A06D4A79C}"/>
                </a:ext>
              </a:extLst>
            </p:cNvPr>
            <p:cNvSpPr/>
            <p:nvPr/>
          </p:nvSpPr>
          <p:spPr>
            <a:xfrm>
              <a:off x="706244" y="5484474"/>
              <a:ext cx="2988528" cy="14664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Image 42"/>
            <p:cNvPicPr>
              <a:picLocks noChangeAspect="1"/>
            </p:cNvPicPr>
            <p:nvPr/>
          </p:nvPicPr>
          <p:blipFill>
            <a:blip r:embed="rId4"/>
            <a:stretch>
              <a:fillRect/>
            </a:stretch>
          </p:blipFill>
          <p:spPr>
            <a:xfrm>
              <a:off x="789094" y="5544211"/>
              <a:ext cx="2535284" cy="1210259"/>
            </a:xfrm>
            <a:prstGeom prst="rect">
              <a:avLst/>
            </a:prstGeom>
            <a:ln>
              <a:noFill/>
            </a:ln>
          </p:spPr>
        </p:pic>
      </p:grpSp>
      <p:sp>
        <p:nvSpPr>
          <p:cNvPr id="6" name="Slide Number Placeholder 5">
            <a:extLst>
              <a:ext uri="{FF2B5EF4-FFF2-40B4-BE49-F238E27FC236}">
                <a16:creationId xmlns:a16="http://schemas.microsoft.com/office/drawing/2014/main" id="{74FB7D6C-97F3-4514-8049-9B1A9CB5E257}"/>
              </a:ext>
            </a:extLst>
          </p:cNvPr>
          <p:cNvSpPr>
            <a:spLocks noGrp="1"/>
          </p:cNvSpPr>
          <p:nvPr>
            <p:ph type="sldNum" sz="quarter" idx="12"/>
          </p:nvPr>
        </p:nvSpPr>
        <p:spPr/>
        <p:txBody>
          <a:bodyPr/>
          <a:lstStyle/>
          <a:p>
            <a:fld id="{D57F1E4F-1CFF-5643-939E-02111984F565}" type="slidenum">
              <a:rPr lang="en-US" smtClean="0"/>
              <a:t>15</a:t>
            </a:fld>
            <a:endParaRPr lang="en-US" dirty="0"/>
          </a:p>
        </p:txBody>
      </p:sp>
      <p:sp>
        <p:nvSpPr>
          <p:cNvPr id="7" name="TextBox 6">
            <a:extLst>
              <a:ext uri="{FF2B5EF4-FFF2-40B4-BE49-F238E27FC236}">
                <a16:creationId xmlns:a16="http://schemas.microsoft.com/office/drawing/2014/main" id="{72C2DB2C-1D41-45DF-ACE4-A2C9A8670870}"/>
              </a:ext>
            </a:extLst>
          </p:cNvPr>
          <p:cNvSpPr txBox="1"/>
          <p:nvPr/>
        </p:nvSpPr>
        <p:spPr>
          <a:xfrm>
            <a:off x="932507" y="1955974"/>
            <a:ext cx="5650906" cy="923330"/>
          </a:xfrm>
          <a:prstGeom prst="rect">
            <a:avLst/>
          </a:prstGeom>
          <a:noFill/>
        </p:spPr>
        <p:txBody>
          <a:bodyPr wrap="none" rtlCol="0">
            <a:spAutoFit/>
          </a:bodyPr>
          <a:lstStyle/>
          <a:p>
            <a:r>
              <a:rPr lang="en-US" dirty="0"/>
              <a:t>Information Modeling to ensure Digital Continuity</a:t>
            </a:r>
            <a:br>
              <a:rPr lang="en-US" dirty="0"/>
            </a:br>
            <a:r>
              <a:rPr lang="en-US" dirty="0"/>
              <a:t>for the whole system, over its whole lifecycle</a:t>
            </a:r>
          </a:p>
          <a:p>
            <a:endParaRPr lang="en-US" dirty="0"/>
          </a:p>
        </p:txBody>
      </p:sp>
    </p:spTree>
    <p:extLst>
      <p:ext uri="{BB962C8B-B14F-4D97-AF65-F5344CB8AC3E}">
        <p14:creationId xmlns:p14="http://schemas.microsoft.com/office/powerpoint/2010/main" val="91929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p:cNvSpPr txBox="1"/>
          <p:nvPr/>
        </p:nvSpPr>
        <p:spPr>
          <a:xfrm>
            <a:off x="191664" y="435781"/>
            <a:ext cx="5216023" cy="461665"/>
          </a:xfrm>
          <a:prstGeom prst="rect">
            <a:avLst/>
          </a:prstGeom>
          <a:noFill/>
        </p:spPr>
        <p:txBody>
          <a:bodyPr wrap="square" rtlCol="0">
            <a:spAutoFit/>
          </a:bodyPr>
          <a:lstStyle>
            <a:defPPr>
              <a:defRPr lang="fr-FR"/>
            </a:defPPr>
            <a:lvl1pPr>
              <a:defRPr sz="2275" b="1" kern="0">
                <a:solidFill>
                  <a:srgbClr val="000090"/>
                </a:solidFill>
                <a:latin typeface="Arial" pitchFamily="34" charset="0"/>
                <a:cs typeface="Arial" pitchFamily="34" charset="0"/>
              </a:defRPr>
            </a:lvl1pPr>
          </a:lstStyle>
          <a:p>
            <a:r>
              <a:rPr lang="en-US" sz="2400" b="0" dirty="0">
                <a:solidFill>
                  <a:schemeClr val="tx1"/>
                </a:solidFill>
                <a:latin typeface="+mn-lt"/>
              </a:rPr>
              <a:t>The Railway System is complex …</a:t>
            </a:r>
          </a:p>
        </p:txBody>
      </p:sp>
      <p:grpSp>
        <p:nvGrpSpPr>
          <p:cNvPr id="5" name="Groupe 4"/>
          <p:cNvGrpSpPr/>
          <p:nvPr/>
        </p:nvGrpSpPr>
        <p:grpSpPr>
          <a:xfrm>
            <a:off x="191664" y="1823425"/>
            <a:ext cx="3038984" cy="2891421"/>
            <a:chOff x="399526" y="1551534"/>
            <a:chExt cx="3038984" cy="2891421"/>
          </a:xfrm>
        </p:grpSpPr>
        <p:sp>
          <p:nvSpPr>
            <p:cNvPr id="42" name="ZoneTexte 41"/>
            <p:cNvSpPr txBox="1"/>
            <p:nvPr/>
          </p:nvSpPr>
          <p:spPr>
            <a:xfrm>
              <a:off x="399526" y="1551534"/>
              <a:ext cx="3038984" cy="707886"/>
            </a:xfrm>
            <a:prstGeom prst="rect">
              <a:avLst/>
            </a:prstGeom>
            <a:noFill/>
          </p:spPr>
          <p:txBody>
            <a:bodyPr wrap="square" rtlCol="0">
              <a:spAutoFit/>
            </a:bodyPr>
            <a:lstStyle/>
            <a:p>
              <a:pPr algn="ctr"/>
              <a:r>
                <a:rPr lang="en-US" sz="2000" i="1" dirty="0"/>
                <a:t>Rail System behaves </a:t>
              </a:r>
            </a:p>
            <a:p>
              <a:pPr algn="ctr"/>
              <a:r>
                <a:rPr lang="en-US" sz="2000" i="1" dirty="0"/>
                <a:t>as a whole</a:t>
              </a:r>
            </a:p>
          </p:txBody>
        </p:sp>
        <p:grpSp>
          <p:nvGrpSpPr>
            <p:cNvPr id="23" name="Groupe 22"/>
            <p:cNvGrpSpPr/>
            <p:nvPr/>
          </p:nvGrpSpPr>
          <p:grpSpPr>
            <a:xfrm>
              <a:off x="493540" y="2605703"/>
              <a:ext cx="2641821" cy="1837252"/>
              <a:chOff x="702940" y="1999421"/>
              <a:chExt cx="5361808" cy="3728863"/>
            </a:xfrm>
          </p:grpSpPr>
          <p:pic>
            <p:nvPicPr>
              <p:cNvPr id="19" name="Image 18"/>
              <p:cNvPicPr>
                <a:picLocks noChangeAspect="1"/>
              </p:cNvPicPr>
              <p:nvPr/>
            </p:nvPicPr>
            <p:blipFill>
              <a:blip r:embed="rId2"/>
              <a:stretch>
                <a:fillRect/>
              </a:stretch>
            </p:blipFill>
            <p:spPr>
              <a:xfrm>
                <a:off x="4286772" y="2022922"/>
                <a:ext cx="1777976" cy="3705362"/>
              </a:xfrm>
              <a:prstGeom prst="rect">
                <a:avLst/>
              </a:prstGeom>
              <a:blipFill dpi="0" rotWithShape="1">
                <a:blip r:embed="rId3"/>
                <a:srcRect/>
                <a:tile tx="0" ty="0" sx="100000" sy="100000" flip="none" algn="tl"/>
              </a:blipFill>
              <a:effectLst>
                <a:glow>
                  <a:schemeClr val="accent1"/>
                </a:glow>
              </a:effectLst>
            </p:spPr>
          </p:pic>
          <p:pic>
            <p:nvPicPr>
              <p:cNvPr id="20" name="Image 19"/>
              <p:cNvPicPr>
                <a:picLocks noChangeAspect="1"/>
              </p:cNvPicPr>
              <p:nvPr/>
            </p:nvPicPr>
            <p:blipFill>
              <a:blip r:embed="rId4"/>
              <a:stretch>
                <a:fillRect/>
              </a:stretch>
            </p:blipFill>
            <p:spPr>
              <a:xfrm>
                <a:off x="702940" y="1999421"/>
                <a:ext cx="1786675" cy="3722240"/>
              </a:xfrm>
              <a:prstGeom prst="rect">
                <a:avLst/>
              </a:prstGeom>
              <a:blipFill dpi="0" rotWithShape="1">
                <a:blip r:embed="rId3"/>
                <a:srcRect/>
                <a:tile tx="0" ty="0" sx="100000" sy="100000" flip="none" algn="tl"/>
              </a:blipFill>
              <a:effectLst>
                <a:glow>
                  <a:schemeClr val="accent1"/>
                </a:glow>
              </a:effectLst>
            </p:spPr>
          </p:pic>
          <p:pic>
            <p:nvPicPr>
              <p:cNvPr id="9" name="Image 8"/>
              <p:cNvPicPr>
                <a:picLocks noChangeAspect="1"/>
              </p:cNvPicPr>
              <p:nvPr/>
            </p:nvPicPr>
            <p:blipFill>
              <a:blip r:embed="rId5"/>
              <a:stretch>
                <a:fillRect/>
              </a:stretch>
            </p:blipFill>
            <p:spPr>
              <a:xfrm>
                <a:off x="2261526" y="2704506"/>
                <a:ext cx="2225233" cy="2219136"/>
              </a:xfrm>
              <a:prstGeom prst="rect">
                <a:avLst/>
              </a:prstGeom>
            </p:spPr>
          </p:pic>
        </p:grpSp>
      </p:grpSp>
      <p:sp>
        <p:nvSpPr>
          <p:cNvPr id="41" name="ZoneTexte 40"/>
          <p:cNvSpPr txBox="1"/>
          <p:nvPr/>
        </p:nvSpPr>
        <p:spPr>
          <a:xfrm>
            <a:off x="3082634" y="1827399"/>
            <a:ext cx="4261452" cy="707886"/>
          </a:xfrm>
          <a:prstGeom prst="rect">
            <a:avLst/>
          </a:prstGeom>
          <a:noFill/>
        </p:spPr>
        <p:txBody>
          <a:bodyPr wrap="square" rtlCol="0">
            <a:spAutoFit/>
          </a:bodyPr>
          <a:lstStyle/>
          <a:p>
            <a:pPr algn="ctr"/>
            <a:r>
              <a:rPr lang="en-US" sz="2000" i="1" dirty="0"/>
              <a:t>… with its multiple sub-systems </a:t>
            </a:r>
            <a:br>
              <a:rPr lang="en-US" sz="2000" i="1" dirty="0"/>
            </a:br>
            <a:r>
              <a:rPr lang="en-US" sz="2000" i="1" dirty="0"/>
              <a:t>and facets,</a:t>
            </a:r>
          </a:p>
        </p:txBody>
      </p:sp>
      <p:grpSp>
        <p:nvGrpSpPr>
          <p:cNvPr id="59" name="Groupe 58"/>
          <p:cNvGrpSpPr/>
          <p:nvPr/>
        </p:nvGrpSpPr>
        <p:grpSpPr>
          <a:xfrm>
            <a:off x="8159660" y="2226597"/>
            <a:ext cx="3746282" cy="1570435"/>
            <a:chOff x="8159660" y="1907932"/>
            <a:chExt cx="3746282" cy="1570435"/>
          </a:xfrm>
        </p:grpSpPr>
        <p:sp>
          <p:nvSpPr>
            <p:cNvPr id="47" name="Rectangle 46"/>
            <p:cNvSpPr/>
            <p:nvPr/>
          </p:nvSpPr>
          <p:spPr>
            <a:xfrm>
              <a:off x="8172798" y="1907932"/>
              <a:ext cx="3702117" cy="143061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oneTexte 20"/>
            <p:cNvSpPr txBox="1"/>
            <p:nvPr/>
          </p:nvSpPr>
          <p:spPr>
            <a:xfrm>
              <a:off x="8159660" y="2018900"/>
              <a:ext cx="3746282" cy="400110"/>
            </a:xfrm>
            <a:prstGeom prst="rect">
              <a:avLst/>
            </a:prstGeom>
            <a:noFill/>
          </p:spPr>
          <p:txBody>
            <a:bodyPr wrap="square" rtlCol="0">
              <a:spAutoFit/>
            </a:bodyPr>
            <a:lstStyle/>
            <a:p>
              <a:pPr algn="ctr"/>
              <a:r>
                <a:rPr lang="en-US" sz="2000" b="1" dirty="0">
                  <a:solidFill>
                    <a:srgbClr val="FF0000"/>
                  </a:solidFill>
                </a:rPr>
                <a:t>several</a:t>
              </a:r>
              <a:r>
                <a:rPr lang="en-US" sz="2000" b="1" i="1" dirty="0">
                  <a:solidFill>
                    <a:srgbClr val="FF0000"/>
                  </a:solidFill>
                </a:rPr>
                <a:t> </a:t>
              </a:r>
              <a:r>
                <a:rPr lang="en-US" sz="2000" b="1" dirty="0">
                  <a:solidFill>
                    <a:srgbClr val="FF0000"/>
                  </a:solidFill>
                </a:rPr>
                <a:t>Standards</a:t>
              </a:r>
            </a:p>
          </p:txBody>
        </p:sp>
        <p:pic>
          <p:nvPicPr>
            <p:cNvPr id="22" name="Image 21"/>
            <p:cNvPicPr>
              <a:picLocks noChangeAspect="1"/>
            </p:cNvPicPr>
            <p:nvPr/>
          </p:nvPicPr>
          <p:blipFill>
            <a:blip r:embed="rId6"/>
            <a:stretch>
              <a:fillRect/>
            </a:stretch>
          </p:blipFill>
          <p:spPr>
            <a:xfrm>
              <a:off x="8395070" y="2557975"/>
              <a:ext cx="698190" cy="395748"/>
            </a:xfrm>
            <a:prstGeom prst="rect">
              <a:avLst/>
            </a:prstGeom>
          </p:spPr>
        </p:pic>
        <p:pic>
          <p:nvPicPr>
            <p:cNvPr id="25" name="Image 24"/>
            <p:cNvPicPr>
              <a:picLocks noChangeAspect="1"/>
            </p:cNvPicPr>
            <p:nvPr/>
          </p:nvPicPr>
          <p:blipFill>
            <a:blip r:embed="rId7"/>
            <a:stretch>
              <a:fillRect/>
            </a:stretch>
          </p:blipFill>
          <p:spPr>
            <a:xfrm>
              <a:off x="9250450" y="2649043"/>
              <a:ext cx="1018638" cy="253533"/>
            </a:xfrm>
            <a:prstGeom prst="rect">
              <a:avLst/>
            </a:prstGeom>
          </p:spPr>
        </p:pic>
        <p:pic>
          <p:nvPicPr>
            <p:cNvPr id="26" name="Image 25"/>
            <p:cNvPicPr>
              <a:picLocks noChangeAspect="1"/>
            </p:cNvPicPr>
            <p:nvPr/>
          </p:nvPicPr>
          <p:blipFill>
            <a:blip r:embed="rId8"/>
            <a:stretch>
              <a:fillRect/>
            </a:stretch>
          </p:blipFill>
          <p:spPr>
            <a:xfrm>
              <a:off x="10539521" y="2524920"/>
              <a:ext cx="1359522" cy="529217"/>
            </a:xfrm>
            <a:prstGeom prst="rect">
              <a:avLst/>
            </a:prstGeom>
          </p:spPr>
        </p:pic>
        <p:pic>
          <p:nvPicPr>
            <p:cNvPr id="27" name="Image 26"/>
            <p:cNvPicPr>
              <a:picLocks noChangeAspect="1"/>
            </p:cNvPicPr>
            <p:nvPr/>
          </p:nvPicPr>
          <p:blipFill>
            <a:blip r:embed="rId9"/>
            <a:stretch>
              <a:fillRect/>
            </a:stretch>
          </p:blipFill>
          <p:spPr>
            <a:xfrm>
              <a:off x="9575485" y="2899480"/>
              <a:ext cx="877779" cy="578887"/>
            </a:xfrm>
            <a:prstGeom prst="rect">
              <a:avLst/>
            </a:prstGeom>
          </p:spPr>
        </p:pic>
      </p:grpSp>
      <p:sp>
        <p:nvSpPr>
          <p:cNvPr id="46" name="ZoneTexte 45"/>
          <p:cNvSpPr txBox="1"/>
          <p:nvPr/>
        </p:nvSpPr>
        <p:spPr>
          <a:xfrm>
            <a:off x="285678" y="5644575"/>
            <a:ext cx="10794980" cy="808026"/>
          </a:xfrm>
          <a:prstGeom prst="rect">
            <a:avLst/>
          </a:prstGeom>
          <a:noFill/>
        </p:spPr>
        <p:txBody>
          <a:bodyPr wrap="square" rtlCol="0">
            <a:noAutofit/>
          </a:bodyPr>
          <a:lstStyle/>
          <a:p>
            <a:r>
              <a:rPr lang="en-US" sz="2400" dirty="0"/>
              <a:t>ALL processes, actors, solutions contribute to manage the same System</a:t>
            </a:r>
          </a:p>
          <a:p>
            <a:r>
              <a:rPr lang="en-US" sz="2400" dirty="0"/>
              <a:t>… and should act as One : Digital Continuity</a:t>
            </a:r>
          </a:p>
        </p:txBody>
      </p:sp>
      <p:grpSp>
        <p:nvGrpSpPr>
          <p:cNvPr id="58" name="Groupe 57"/>
          <p:cNvGrpSpPr/>
          <p:nvPr/>
        </p:nvGrpSpPr>
        <p:grpSpPr>
          <a:xfrm>
            <a:off x="8137126" y="3796965"/>
            <a:ext cx="3746282" cy="1546070"/>
            <a:chOff x="8164836" y="3935515"/>
            <a:chExt cx="3746282" cy="1546070"/>
          </a:xfrm>
        </p:grpSpPr>
        <p:sp>
          <p:nvSpPr>
            <p:cNvPr id="15" name="Rectangle 14"/>
            <p:cNvSpPr/>
            <p:nvPr/>
          </p:nvSpPr>
          <p:spPr>
            <a:xfrm>
              <a:off x="8197887" y="3974757"/>
              <a:ext cx="3702117" cy="15068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ZoneTexte 33"/>
            <p:cNvSpPr txBox="1"/>
            <p:nvPr/>
          </p:nvSpPr>
          <p:spPr>
            <a:xfrm>
              <a:off x="8164836" y="3935515"/>
              <a:ext cx="3746282" cy="707886"/>
            </a:xfrm>
            <a:prstGeom prst="rect">
              <a:avLst/>
            </a:prstGeom>
            <a:noFill/>
          </p:spPr>
          <p:txBody>
            <a:bodyPr wrap="square" rtlCol="0">
              <a:spAutoFit/>
            </a:bodyPr>
            <a:lstStyle/>
            <a:p>
              <a:pPr algn="ctr"/>
              <a:r>
                <a:rPr lang="en-US" sz="2000" b="1" i="1" dirty="0"/>
                <a:t>… </a:t>
              </a:r>
              <a:r>
                <a:rPr lang="en-US" sz="2000" b="1" dirty="0">
                  <a:solidFill>
                    <a:srgbClr val="FF0000"/>
                  </a:solidFill>
                </a:rPr>
                <a:t>multiple</a:t>
              </a:r>
              <a:r>
                <a:rPr lang="en-US" sz="2000" b="1" i="1" dirty="0"/>
                <a:t> </a:t>
              </a:r>
            </a:p>
            <a:p>
              <a:pPr algn="ctr"/>
              <a:r>
                <a:rPr lang="en-US" sz="2000" b="1" dirty="0">
                  <a:solidFill>
                    <a:srgbClr val="FF0000"/>
                  </a:solidFill>
                </a:rPr>
                <a:t>Processes &amp; IT Solutions</a:t>
              </a:r>
            </a:p>
          </p:txBody>
        </p:sp>
        <p:sp>
          <p:nvSpPr>
            <p:cNvPr id="11" name="Ellipse 10"/>
            <p:cNvSpPr/>
            <p:nvPr/>
          </p:nvSpPr>
          <p:spPr>
            <a:xfrm>
              <a:off x="8380652" y="4688165"/>
              <a:ext cx="1008668" cy="28784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accent2">
                      <a:lumMod val="50000"/>
                    </a:schemeClr>
                  </a:solidFill>
                </a:rPr>
                <a:t>Design</a:t>
              </a:r>
            </a:p>
          </p:txBody>
        </p:sp>
        <p:sp>
          <p:nvSpPr>
            <p:cNvPr id="37" name="Ellipse 36"/>
            <p:cNvSpPr/>
            <p:nvPr/>
          </p:nvSpPr>
          <p:spPr>
            <a:xfrm>
              <a:off x="10707126" y="5115672"/>
              <a:ext cx="1073124" cy="28784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accent2">
                      <a:lumMod val="50000"/>
                    </a:schemeClr>
                  </a:solidFill>
                </a:rPr>
                <a:t>Operate</a:t>
              </a:r>
            </a:p>
          </p:txBody>
        </p:sp>
        <p:sp>
          <p:nvSpPr>
            <p:cNvPr id="38" name="Ellipse 37"/>
            <p:cNvSpPr/>
            <p:nvPr/>
          </p:nvSpPr>
          <p:spPr>
            <a:xfrm>
              <a:off x="10601528" y="4675683"/>
              <a:ext cx="1178722" cy="28784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accent2">
                      <a:lumMod val="50000"/>
                    </a:schemeClr>
                  </a:solidFill>
                </a:rPr>
                <a:t>Maintain</a:t>
              </a:r>
            </a:p>
          </p:txBody>
        </p:sp>
        <p:sp>
          <p:nvSpPr>
            <p:cNvPr id="39" name="Ellipse 38"/>
            <p:cNvSpPr/>
            <p:nvPr/>
          </p:nvSpPr>
          <p:spPr>
            <a:xfrm>
              <a:off x="9509847" y="4675683"/>
              <a:ext cx="1008668" cy="28784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accent2">
                      <a:lumMod val="50000"/>
                    </a:schemeClr>
                  </a:solidFill>
                </a:rPr>
                <a:t>Build</a:t>
              </a:r>
            </a:p>
          </p:txBody>
        </p:sp>
        <p:sp>
          <p:nvSpPr>
            <p:cNvPr id="40" name="Ellipse 39"/>
            <p:cNvSpPr/>
            <p:nvPr/>
          </p:nvSpPr>
          <p:spPr>
            <a:xfrm>
              <a:off x="8368233" y="5124819"/>
              <a:ext cx="1073124" cy="28784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accent2">
                      <a:lumMod val="50000"/>
                    </a:schemeClr>
                  </a:solidFill>
                </a:rPr>
                <a:t>Finance</a:t>
              </a:r>
            </a:p>
          </p:txBody>
        </p:sp>
        <p:sp>
          <p:nvSpPr>
            <p:cNvPr id="43" name="Ellipse 42"/>
            <p:cNvSpPr/>
            <p:nvPr/>
          </p:nvSpPr>
          <p:spPr>
            <a:xfrm>
              <a:off x="9543514" y="5112241"/>
              <a:ext cx="1073124" cy="28784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accent2">
                      <a:lumMod val="50000"/>
                    </a:schemeClr>
                  </a:solidFill>
                </a:rPr>
                <a:t>Survey</a:t>
              </a:r>
            </a:p>
          </p:txBody>
        </p:sp>
      </p:grpSp>
      <p:pic>
        <p:nvPicPr>
          <p:cNvPr id="18" name="Image 17"/>
          <p:cNvPicPr>
            <a:picLocks noChangeAspect="1"/>
          </p:cNvPicPr>
          <p:nvPr/>
        </p:nvPicPr>
        <p:blipFill>
          <a:blip r:embed="rId10"/>
          <a:stretch>
            <a:fillRect/>
          </a:stretch>
        </p:blipFill>
        <p:spPr>
          <a:xfrm>
            <a:off x="3608640" y="2875605"/>
            <a:ext cx="3326430" cy="2331155"/>
          </a:xfrm>
          <a:prstGeom prst="rect">
            <a:avLst/>
          </a:prstGeom>
        </p:spPr>
      </p:pic>
      <p:sp>
        <p:nvSpPr>
          <p:cNvPr id="55" name="ZoneTexte 54"/>
          <p:cNvSpPr txBox="1"/>
          <p:nvPr/>
        </p:nvSpPr>
        <p:spPr>
          <a:xfrm>
            <a:off x="262031" y="1168960"/>
            <a:ext cx="10509608" cy="523220"/>
          </a:xfrm>
          <a:prstGeom prst="rect">
            <a:avLst/>
          </a:prstGeom>
          <a:noFill/>
        </p:spPr>
        <p:txBody>
          <a:bodyPr wrap="none" rtlCol="0">
            <a:spAutoFit/>
          </a:bodyPr>
          <a:lstStyle/>
          <a:p>
            <a:pPr algn="ctr"/>
            <a:r>
              <a:rPr lang="en-US" sz="2800" dirty="0"/>
              <a:t>Managing its life cycle and related information is complex !</a:t>
            </a:r>
          </a:p>
        </p:txBody>
      </p:sp>
      <p:grpSp>
        <p:nvGrpSpPr>
          <p:cNvPr id="45" name="Groupe 44"/>
          <p:cNvGrpSpPr/>
          <p:nvPr/>
        </p:nvGrpSpPr>
        <p:grpSpPr>
          <a:xfrm>
            <a:off x="7120519" y="3313618"/>
            <a:ext cx="952382" cy="844574"/>
            <a:chOff x="7095551" y="3166923"/>
            <a:chExt cx="952382" cy="844574"/>
          </a:xfrm>
        </p:grpSpPr>
        <p:sp>
          <p:nvSpPr>
            <p:cNvPr id="35" name="Forme libre 34"/>
            <p:cNvSpPr/>
            <p:nvPr/>
          </p:nvSpPr>
          <p:spPr>
            <a:xfrm>
              <a:off x="7095551" y="3166923"/>
              <a:ext cx="952382" cy="428778"/>
            </a:xfrm>
            <a:custGeom>
              <a:avLst/>
              <a:gdLst>
                <a:gd name="connsiteX0" fmla="*/ 0 w 1255923"/>
                <a:gd name="connsiteY0" fmla="*/ 418641 h 428778"/>
                <a:gd name="connsiteX1" fmla="*/ 672029 w 1255923"/>
                <a:gd name="connsiteY1" fmla="*/ 374573 h 428778"/>
                <a:gd name="connsiteX2" fmla="*/ 1255923 w 1255923"/>
                <a:gd name="connsiteY2" fmla="*/ 0 h 428778"/>
              </a:gdLst>
              <a:ahLst/>
              <a:cxnLst>
                <a:cxn ang="0">
                  <a:pos x="connsiteX0" y="connsiteY0"/>
                </a:cxn>
                <a:cxn ang="0">
                  <a:pos x="connsiteX1" y="connsiteY1"/>
                </a:cxn>
                <a:cxn ang="0">
                  <a:pos x="connsiteX2" y="connsiteY2"/>
                </a:cxn>
              </a:cxnLst>
              <a:rect l="l" t="t" r="r" b="b"/>
              <a:pathLst>
                <a:path w="1255923" h="428778">
                  <a:moveTo>
                    <a:pt x="0" y="418641"/>
                  </a:moveTo>
                  <a:cubicBezTo>
                    <a:pt x="231354" y="431493"/>
                    <a:pt x="462709" y="444346"/>
                    <a:pt x="672029" y="374573"/>
                  </a:cubicBezTo>
                  <a:cubicBezTo>
                    <a:pt x="881349" y="304800"/>
                    <a:pt x="1068636" y="152400"/>
                    <a:pt x="1255923" y="0"/>
                  </a:cubicBezTo>
                </a:path>
              </a:pathLst>
            </a:custGeom>
            <a:noFill/>
            <a:ln w="57150">
              <a:solidFill>
                <a:srgbClr val="FF0000"/>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orme libre 55"/>
            <p:cNvSpPr/>
            <p:nvPr/>
          </p:nvSpPr>
          <p:spPr>
            <a:xfrm flipV="1">
              <a:off x="7095551" y="3582719"/>
              <a:ext cx="952382" cy="428778"/>
            </a:xfrm>
            <a:custGeom>
              <a:avLst/>
              <a:gdLst>
                <a:gd name="connsiteX0" fmla="*/ 0 w 1255923"/>
                <a:gd name="connsiteY0" fmla="*/ 418641 h 428778"/>
                <a:gd name="connsiteX1" fmla="*/ 672029 w 1255923"/>
                <a:gd name="connsiteY1" fmla="*/ 374573 h 428778"/>
                <a:gd name="connsiteX2" fmla="*/ 1255923 w 1255923"/>
                <a:gd name="connsiteY2" fmla="*/ 0 h 428778"/>
              </a:gdLst>
              <a:ahLst/>
              <a:cxnLst>
                <a:cxn ang="0">
                  <a:pos x="connsiteX0" y="connsiteY0"/>
                </a:cxn>
                <a:cxn ang="0">
                  <a:pos x="connsiteX1" y="connsiteY1"/>
                </a:cxn>
                <a:cxn ang="0">
                  <a:pos x="connsiteX2" y="connsiteY2"/>
                </a:cxn>
              </a:cxnLst>
              <a:rect l="l" t="t" r="r" b="b"/>
              <a:pathLst>
                <a:path w="1255923" h="428778">
                  <a:moveTo>
                    <a:pt x="0" y="418641"/>
                  </a:moveTo>
                  <a:cubicBezTo>
                    <a:pt x="231354" y="431493"/>
                    <a:pt x="462709" y="444346"/>
                    <a:pt x="672029" y="374573"/>
                  </a:cubicBezTo>
                  <a:cubicBezTo>
                    <a:pt x="881349" y="304800"/>
                    <a:pt x="1068636" y="152400"/>
                    <a:pt x="1255923" y="0"/>
                  </a:cubicBezTo>
                </a:path>
              </a:pathLst>
            </a:custGeom>
            <a:noFill/>
            <a:ln w="57150">
              <a:solidFill>
                <a:srgbClr val="FF0000"/>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lèche droite 56"/>
          <p:cNvSpPr/>
          <p:nvPr/>
        </p:nvSpPr>
        <p:spPr>
          <a:xfrm>
            <a:off x="3112948" y="3528007"/>
            <a:ext cx="212151" cy="4498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3BEEFA-C0EB-4368-957F-E411136EBABE}"/>
              </a:ext>
            </a:extLst>
          </p:cNvPr>
          <p:cNvGrpSpPr/>
          <p:nvPr/>
        </p:nvGrpSpPr>
        <p:grpSpPr>
          <a:xfrm>
            <a:off x="5299595" y="381562"/>
            <a:ext cx="5012805" cy="607188"/>
            <a:chOff x="5369594" y="177394"/>
            <a:chExt cx="5472044" cy="697730"/>
          </a:xfrm>
        </p:grpSpPr>
        <p:grpSp>
          <p:nvGrpSpPr>
            <p:cNvPr id="24" name="Groupe 23"/>
            <p:cNvGrpSpPr/>
            <p:nvPr/>
          </p:nvGrpSpPr>
          <p:grpSpPr>
            <a:xfrm>
              <a:off x="5369594" y="177394"/>
              <a:ext cx="4758219" cy="697730"/>
              <a:chOff x="5781302" y="285852"/>
              <a:chExt cx="5298439" cy="776946"/>
            </a:xfrm>
          </p:grpSpPr>
          <p:pic>
            <p:nvPicPr>
              <p:cNvPr id="48" name="Image 47"/>
              <p:cNvPicPr>
                <a:picLocks noChangeAspect="1"/>
              </p:cNvPicPr>
              <p:nvPr/>
            </p:nvPicPr>
            <p:blipFill>
              <a:blip r:embed="rId11"/>
              <a:stretch>
                <a:fillRect/>
              </a:stretch>
            </p:blipFill>
            <p:spPr>
              <a:xfrm>
                <a:off x="7475141" y="406544"/>
                <a:ext cx="504825" cy="552450"/>
              </a:xfrm>
              <a:prstGeom prst="rect">
                <a:avLst/>
              </a:prstGeom>
              <a:solidFill>
                <a:schemeClr val="bg1">
                  <a:alpha val="94000"/>
                </a:schemeClr>
              </a:solidFill>
            </p:spPr>
          </p:pic>
          <p:pic>
            <p:nvPicPr>
              <p:cNvPr id="49" name="Image 48"/>
              <p:cNvPicPr>
                <a:picLocks noChangeAspect="1"/>
              </p:cNvPicPr>
              <p:nvPr/>
            </p:nvPicPr>
            <p:blipFill>
              <a:blip r:embed="rId12"/>
              <a:stretch>
                <a:fillRect/>
              </a:stretch>
            </p:blipFill>
            <p:spPr>
              <a:xfrm>
                <a:off x="10660641" y="416069"/>
                <a:ext cx="419100" cy="533400"/>
              </a:xfrm>
              <a:prstGeom prst="rect">
                <a:avLst/>
              </a:prstGeom>
              <a:solidFill>
                <a:schemeClr val="bg1">
                  <a:alpha val="94000"/>
                </a:schemeClr>
              </a:solidFill>
            </p:spPr>
          </p:pic>
          <p:pic>
            <p:nvPicPr>
              <p:cNvPr id="50" name="Image 49"/>
              <p:cNvPicPr>
                <a:picLocks noChangeAspect="1"/>
              </p:cNvPicPr>
              <p:nvPr/>
            </p:nvPicPr>
            <p:blipFill>
              <a:blip r:embed="rId13"/>
              <a:stretch>
                <a:fillRect/>
              </a:stretch>
            </p:blipFill>
            <p:spPr>
              <a:xfrm>
                <a:off x="9728412" y="446359"/>
                <a:ext cx="533400" cy="495300"/>
              </a:xfrm>
              <a:prstGeom prst="rect">
                <a:avLst/>
              </a:prstGeom>
              <a:solidFill>
                <a:schemeClr val="bg1">
                  <a:alpha val="94000"/>
                </a:schemeClr>
              </a:solidFill>
            </p:spPr>
          </p:pic>
          <p:pic>
            <p:nvPicPr>
              <p:cNvPr id="51" name="Image 50"/>
              <p:cNvPicPr>
                <a:picLocks noChangeAspect="1"/>
              </p:cNvPicPr>
              <p:nvPr/>
            </p:nvPicPr>
            <p:blipFill>
              <a:blip r:embed="rId14"/>
              <a:stretch>
                <a:fillRect/>
              </a:stretch>
            </p:blipFill>
            <p:spPr>
              <a:xfrm>
                <a:off x="6590612" y="440717"/>
                <a:ext cx="590550" cy="419100"/>
              </a:xfrm>
              <a:prstGeom prst="rect">
                <a:avLst/>
              </a:prstGeom>
              <a:solidFill>
                <a:schemeClr val="bg1">
                  <a:alpha val="94000"/>
                </a:schemeClr>
              </a:solidFill>
            </p:spPr>
          </p:pic>
          <p:pic>
            <p:nvPicPr>
              <p:cNvPr id="52" name="Image 51"/>
              <p:cNvPicPr>
                <a:picLocks noChangeAspect="1"/>
              </p:cNvPicPr>
              <p:nvPr/>
            </p:nvPicPr>
            <p:blipFill>
              <a:blip r:embed="rId15"/>
              <a:stretch>
                <a:fillRect/>
              </a:stretch>
            </p:blipFill>
            <p:spPr>
              <a:xfrm>
                <a:off x="5781302" y="285852"/>
                <a:ext cx="586117" cy="776946"/>
              </a:xfrm>
              <a:prstGeom prst="rect">
                <a:avLst/>
              </a:prstGeom>
              <a:solidFill>
                <a:schemeClr val="bg1">
                  <a:alpha val="94000"/>
                </a:schemeClr>
              </a:solidFill>
            </p:spPr>
          </p:pic>
          <p:pic>
            <p:nvPicPr>
              <p:cNvPr id="53" name="Image 52"/>
              <p:cNvPicPr>
                <a:picLocks noChangeAspect="1"/>
              </p:cNvPicPr>
              <p:nvPr/>
            </p:nvPicPr>
            <p:blipFill>
              <a:blip r:embed="rId16"/>
              <a:stretch>
                <a:fillRect/>
              </a:stretch>
            </p:blipFill>
            <p:spPr>
              <a:xfrm>
                <a:off x="8257461" y="321162"/>
                <a:ext cx="571500" cy="504825"/>
              </a:xfrm>
              <a:prstGeom prst="rect">
                <a:avLst/>
              </a:prstGeom>
              <a:solidFill>
                <a:schemeClr val="bg1">
                  <a:alpha val="94000"/>
                </a:schemeClr>
              </a:solidFill>
            </p:spPr>
          </p:pic>
          <p:pic>
            <p:nvPicPr>
              <p:cNvPr id="54" name="Image 53"/>
              <p:cNvPicPr>
                <a:picLocks noChangeAspect="1"/>
              </p:cNvPicPr>
              <p:nvPr/>
            </p:nvPicPr>
            <p:blipFill>
              <a:blip r:embed="rId17"/>
              <a:stretch>
                <a:fillRect/>
              </a:stretch>
            </p:blipFill>
            <p:spPr>
              <a:xfrm>
                <a:off x="9103477" y="330344"/>
                <a:ext cx="466725" cy="704850"/>
              </a:xfrm>
              <a:prstGeom prst="rect">
                <a:avLst/>
              </a:prstGeom>
              <a:solidFill>
                <a:schemeClr val="bg1">
                  <a:alpha val="94000"/>
                </a:schemeClr>
              </a:solidFill>
            </p:spPr>
          </p:pic>
        </p:grpSp>
        <p:pic>
          <p:nvPicPr>
            <p:cNvPr id="60" name="Image 59"/>
            <p:cNvPicPr>
              <a:picLocks noChangeAspect="1"/>
            </p:cNvPicPr>
            <p:nvPr/>
          </p:nvPicPr>
          <p:blipFill>
            <a:blip r:embed="rId18"/>
            <a:stretch>
              <a:fillRect/>
            </a:stretch>
          </p:blipFill>
          <p:spPr>
            <a:xfrm>
              <a:off x="10342390" y="312327"/>
              <a:ext cx="499248" cy="454009"/>
            </a:xfrm>
            <a:prstGeom prst="rect">
              <a:avLst/>
            </a:prstGeom>
          </p:spPr>
        </p:pic>
      </p:grpSp>
      <p:sp>
        <p:nvSpPr>
          <p:cNvPr id="61" name="ZoneTexte 60"/>
          <p:cNvSpPr txBox="1"/>
          <p:nvPr/>
        </p:nvSpPr>
        <p:spPr>
          <a:xfrm>
            <a:off x="7797856" y="1823390"/>
            <a:ext cx="3746282" cy="400110"/>
          </a:xfrm>
          <a:prstGeom prst="rect">
            <a:avLst/>
          </a:prstGeom>
          <a:noFill/>
        </p:spPr>
        <p:txBody>
          <a:bodyPr wrap="square" rtlCol="0">
            <a:spAutoFit/>
          </a:bodyPr>
          <a:lstStyle/>
          <a:p>
            <a:r>
              <a:rPr lang="en-US" sz="2000" i="1" dirty="0"/>
              <a:t>… leading to</a:t>
            </a:r>
            <a:endParaRPr lang="en-US" sz="2000" dirty="0">
              <a:solidFill>
                <a:srgbClr val="FF0000"/>
              </a:solidFill>
            </a:endParaRPr>
          </a:p>
        </p:txBody>
      </p:sp>
      <p:sp>
        <p:nvSpPr>
          <p:cNvPr id="2" name="Slide Number Placeholder 1">
            <a:extLst>
              <a:ext uri="{FF2B5EF4-FFF2-40B4-BE49-F238E27FC236}">
                <a16:creationId xmlns:a16="http://schemas.microsoft.com/office/drawing/2014/main" id="{57510F22-3EFF-4D84-B13B-D799AF1CDEBF}"/>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54452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3156" y="317606"/>
            <a:ext cx="8137229" cy="461665"/>
          </a:xfrm>
          <a:prstGeom prst="rect">
            <a:avLst/>
          </a:prstGeom>
          <a:noFill/>
        </p:spPr>
        <p:txBody>
          <a:bodyPr wrap="square" rtlCol="0">
            <a:spAutoFit/>
          </a:bodyPr>
          <a:lstStyle/>
          <a:p>
            <a:pPr>
              <a:defRPr/>
            </a:pPr>
            <a:r>
              <a:rPr lang="en-US" sz="2400" kern="0" dirty="0">
                <a:latin typeface="+mj-lt"/>
                <a:cs typeface="Arial" pitchFamily="34" charset="0"/>
              </a:rPr>
              <a:t>Railway System complexity : sub-systems and facets</a:t>
            </a:r>
          </a:p>
        </p:txBody>
      </p:sp>
      <p:sp>
        <p:nvSpPr>
          <p:cNvPr id="6" name="ZoneTexte 5"/>
          <p:cNvSpPr txBox="1"/>
          <p:nvPr/>
        </p:nvSpPr>
        <p:spPr>
          <a:xfrm>
            <a:off x="245268" y="1389824"/>
            <a:ext cx="5156503" cy="369332"/>
          </a:xfrm>
          <a:prstGeom prst="rect">
            <a:avLst/>
          </a:prstGeom>
          <a:noFill/>
        </p:spPr>
        <p:txBody>
          <a:bodyPr wrap="square" rtlCol="0">
            <a:spAutoFit/>
          </a:bodyPr>
          <a:lstStyle/>
          <a:p>
            <a:pPr>
              <a:spcBef>
                <a:spcPts val="600"/>
              </a:spcBef>
            </a:pPr>
            <a:r>
              <a:rPr lang="en-US" dirty="0"/>
              <a:t>… each of its concepts has </a:t>
            </a:r>
            <a:r>
              <a:rPr lang="en-US" b="1" dirty="0">
                <a:solidFill>
                  <a:srgbClr val="FF0000"/>
                </a:solidFill>
              </a:rPr>
              <a:t>multiple Facets </a:t>
            </a:r>
            <a:endParaRPr lang="en-US" b="1" i="1" dirty="0">
              <a:solidFill>
                <a:srgbClr val="FF0000"/>
              </a:solidFill>
            </a:endParaRPr>
          </a:p>
        </p:txBody>
      </p:sp>
      <p:sp>
        <p:nvSpPr>
          <p:cNvPr id="153" name="ZoneTexte 152"/>
          <p:cNvSpPr txBox="1"/>
          <p:nvPr/>
        </p:nvSpPr>
        <p:spPr>
          <a:xfrm>
            <a:off x="635178" y="4699379"/>
            <a:ext cx="3412033" cy="1200329"/>
          </a:xfrm>
          <a:prstGeom prst="rect">
            <a:avLst/>
          </a:prstGeom>
          <a:noFill/>
        </p:spPr>
        <p:txBody>
          <a:bodyPr wrap="square" rtlCol="0">
            <a:spAutoFit/>
          </a:bodyPr>
          <a:lstStyle>
            <a:defPPr>
              <a:defRPr lang="fr-FR"/>
            </a:defPPr>
            <a:lvl1pPr>
              <a:defRPr i="1">
                <a:solidFill>
                  <a:srgbClr val="FF0000"/>
                </a:solidFill>
              </a:defRPr>
            </a:lvl1pPr>
          </a:lstStyle>
          <a:p>
            <a:pPr algn="ctr"/>
            <a:r>
              <a:rPr lang="en-US" b="1" dirty="0"/>
              <a:t>System Model</a:t>
            </a:r>
          </a:p>
          <a:p>
            <a:pPr algn="ctr"/>
            <a:r>
              <a:rPr lang="en-US" dirty="0">
                <a:solidFill>
                  <a:schemeClr val="tx1">
                    <a:lumMod val="85000"/>
                    <a:lumOff val="15000"/>
                  </a:schemeClr>
                </a:solidFill>
              </a:rPr>
              <a:t> should cover all required facets, to be instantiated in </a:t>
            </a:r>
            <a:br>
              <a:rPr lang="en-US" dirty="0">
                <a:solidFill>
                  <a:schemeClr val="tx1">
                    <a:lumMod val="85000"/>
                    <a:lumOff val="15000"/>
                  </a:schemeClr>
                </a:solidFill>
              </a:rPr>
            </a:br>
            <a:r>
              <a:rPr lang="en-US" dirty="0">
                <a:solidFill>
                  <a:schemeClr val="tx1">
                    <a:lumMod val="85000"/>
                    <a:lumOff val="15000"/>
                  </a:schemeClr>
                </a:solidFill>
              </a:rPr>
              <a:t>IT environments</a:t>
            </a:r>
          </a:p>
        </p:txBody>
      </p:sp>
      <p:grpSp>
        <p:nvGrpSpPr>
          <p:cNvPr id="54" name="Groupe 53"/>
          <p:cNvGrpSpPr/>
          <p:nvPr/>
        </p:nvGrpSpPr>
        <p:grpSpPr>
          <a:xfrm>
            <a:off x="706791" y="2389281"/>
            <a:ext cx="3184497" cy="2265471"/>
            <a:chOff x="550109" y="2335097"/>
            <a:chExt cx="3184497" cy="2265471"/>
          </a:xfrm>
        </p:grpSpPr>
        <p:pic>
          <p:nvPicPr>
            <p:cNvPr id="7" name="Image 6"/>
            <p:cNvPicPr>
              <a:picLocks noChangeAspect="1"/>
            </p:cNvPicPr>
            <p:nvPr/>
          </p:nvPicPr>
          <p:blipFill>
            <a:blip r:embed="rId2"/>
            <a:stretch>
              <a:fillRect/>
            </a:stretch>
          </p:blipFill>
          <p:spPr>
            <a:xfrm>
              <a:off x="3156129" y="2589806"/>
              <a:ext cx="336694" cy="446315"/>
            </a:xfrm>
            <a:prstGeom prst="rect">
              <a:avLst/>
            </a:prstGeom>
            <a:solidFill>
              <a:schemeClr val="bg1">
                <a:alpha val="94000"/>
              </a:schemeClr>
            </a:solidFill>
          </p:spPr>
        </p:pic>
        <p:pic>
          <p:nvPicPr>
            <p:cNvPr id="8" name="Image 7"/>
            <p:cNvPicPr>
              <a:picLocks noChangeAspect="1"/>
            </p:cNvPicPr>
            <p:nvPr/>
          </p:nvPicPr>
          <p:blipFill>
            <a:blip r:embed="rId3"/>
            <a:stretch>
              <a:fillRect/>
            </a:stretch>
          </p:blipFill>
          <p:spPr>
            <a:xfrm>
              <a:off x="2715895" y="2610513"/>
              <a:ext cx="268109" cy="404899"/>
            </a:xfrm>
            <a:prstGeom prst="rect">
              <a:avLst/>
            </a:prstGeom>
            <a:solidFill>
              <a:schemeClr val="bg1">
                <a:alpha val="94000"/>
              </a:schemeClr>
            </a:solidFill>
          </p:spPr>
        </p:pic>
        <p:sp>
          <p:nvSpPr>
            <p:cNvPr id="152" name="Rectangle à coins arrondis 151"/>
            <p:cNvSpPr/>
            <p:nvPr/>
          </p:nvSpPr>
          <p:spPr>
            <a:xfrm>
              <a:off x="550109" y="2335097"/>
              <a:ext cx="3184497" cy="2265471"/>
            </a:xfrm>
            <a:prstGeom prst="roundRect">
              <a:avLst>
                <a:gd name="adj" fmla="val 757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Image 187"/>
            <p:cNvPicPr>
              <a:picLocks noChangeAspect="1"/>
            </p:cNvPicPr>
            <p:nvPr/>
          </p:nvPicPr>
          <p:blipFill>
            <a:blip r:embed="rId4"/>
            <a:stretch>
              <a:fillRect/>
            </a:stretch>
          </p:blipFill>
          <p:spPr>
            <a:xfrm>
              <a:off x="3135591" y="4121939"/>
              <a:ext cx="303074" cy="331666"/>
            </a:xfrm>
            <a:prstGeom prst="rect">
              <a:avLst/>
            </a:prstGeom>
            <a:solidFill>
              <a:schemeClr val="bg1">
                <a:alpha val="94000"/>
              </a:schemeClr>
            </a:solidFill>
          </p:spPr>
        </p:pic>
        <p:pic>
          <p:nvPicPr>
            <p:cNvPr id="189" name="Image 188"/>
            <p:cNvPicPr>
              <a:picLocks noChangeAspect="1"/>
            </p:cNvPicPr>
            <p:nvPr/>
          </p:nvPicPr>
          <p:blipFill>
            <a:blip r:embed="rId5"/>
            <a:stretch>
              <a:fillRect/>
            </a:stretch>
          </p:blipFill>
          <p:spPr>
            <a:xfrm>
              <a:off x="2629464" y="4184422"/>
              <a:ext cx="354540" cy="251609"/>
            </a:xfrm>
            <a:prstGeom prst="rect">
              <a:avLst/>
            </a:prstGeom>
            <a:solidFill>
              <a:schemeClr val="bg1">
                <a:alpha val="94000"/>
              </a:schemeClr>
            </a:solidFill>
          </p:spPr>
        </p:pic>
        <p:pic>
          <p:nvPicPr>
            <p:cNvPr id="211" name="Image 210"/>
            <p:cNvPicPr>
              <a:picLocks noChangeAspect="1"/>
            </p:cNvPicPr>
            <p:nvPr/>
          </p:nvPicPr>
          <p:blipFill>
            <a:blip r:embed="rId6"/>
            <a:stretch>
              <a:fillRect/>
            </a:stretch>
          </p:blipFill>
          <p:spPr>
            <a:xfrm>
              <a:off x="701147" y="3506774"/>
              <a:ext cx="343103" cy="303074"/>
            </a:xfrm>
            <a:prstGeom prst="rect">
              <a:avLst/>
            </a:prstGeom>
            <a:solidFill>
              <a:schemeClr val="bg1">
                <a:alpha val="94000"/>
              </a:schemeClr>
            </a:solidFill>
          </p:spPr>
        </p:pic>
      </p:grpSp>
      <p:sp>
        <p:nvSpPr>
          <p:cNvPr id="38" name="Forme libre 37"/>
          <p:cNvSpPr/>
          <p:nvPr/>
        </p:nvSpPr>
        <p:spPr>
          <a:xfrm>
            <a:off x="4820199" y="1723293"/>
            <a:ext cx="549632" cy="978534"/>
          </a:xfrm>
          <a:custGeom>
            <a:avLst/>
            <a:gdLst>
              <a:gd name="connsiteX0" fmla="*/ 0 w 1134737"/>
              <a:gd name="connsiteY0" fmla="*/ 0 h 594911"/>
              <a:gd name="connsiteX1" fmla="*/ 716096 w 1134737"/>
              <a:gd name="connsiteY1" fmla="*/ 143220 h 594911"/>
              <a:gd name="connsiteX2" fmla="*/ 1134737 w 1134737"/>
              <a:gd name="connsiteY2" fmla="*/ 594911 h 594911"/>
            </a:gdLst>
            <a:ahLst/>
            <a:cxnLst>
              <a:cxn ang="0">
                <a:pos x="connsiteX0" y="connsiteY0"/>
              </a:cxn>
              <a:cxn ang="0">
                <a:pos x="connsiteX1" y="connsiteY1"/>
              </a:cxn>
              <a:cxn ang="0">
                <a:pos x="connsiteX2" y="connsiteY2"/>
              </a:cxn>
            </a:cxnLst>
            <a:rect l="l" t="t" r="r" b="b"/>
            <a:pathLst>
              <a:path w="1134737" h="594911">
                <a:moveTo>
                  <a:pt x="0" y="0"/>
                </a:moveTo>
                <a:cubicBezTo>
                  <a:pt x="263486" y="22034"/>
                  <a:pt x="526973" y="44068"/>
                  <a:pt x="716096" y="143220"/>
                </a:cubicBezTo>
                <a:cubicBezTo>
                  <a:pt x="905219" y="242372"/>
                  <a:pt x="1019978" y="418641"/>
                  <a:pt x="1134737" y="594911"/>
                </a:cubicBezTo>
              </a:path>
            </a:pathLst>
          </a:custGeom>
          <a:noFill/>
          <a:ln w="22225">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ZoneTexte 222"/>
          <p:cNvSpPr txBox="1"/>
          <p:nvPr/>
        </p:nvSpPr>
        <p:spPr>
          <a:xfrm>
            <a:off x="942533" y="976343"/>
            <a:ext cx="5189698" cy="369332"/>
          </a:xfrm>
          <a:prstGeom prst="rect">
            <a:avLst/>
          </a:prstGeom>
          <a:noFill/>
        </p:spPr>
        <p:txBody>
          <a:bodyPr wrap="square" rtlCol="0">
            <a:spAutoFit/>
          </a:bodyPr>
          <a:lstStyle/>
          <a:p>
            <a:pPr algn="ctr">
              <a:spcBef>
                <a:spcPts val="600"/>
              </a:spcBef>
            </a:pPr>
            <a:r>
              <a:rPr lang="en-US" dirty="0"/>
              <a:t>Railway System is structured in </a:t>
            </a:r>
            <a:r>
              <a:rPr lang="en-US" b="1" dirty="0">
                <a:solidFill>
                  <a:srgbClr val="FF0000"/>
                </a:solidFill>
              </a:rPr>
              <a:t>subsystems</a:t>
            </a:r>
            <a:endParaRPr lang="en-US" dirty="0"/>
          </a:p>
        </p:txBody>
      </p:sp>
      <p:grpSp>
        <p:nvGrpSpPr>
          <p:cNvPr id="230" name="Groupe 229"/>
          <p:cNvGrpSpPr/>
          <p:nvPr/>
        </p:nvGrpSpPr>
        <p:grpSpPr>
          <a:xfrm>
            <a:off x="5081797" y="2017733"/>
            <a:ext cx="6317403" cy="3717012"/>
            <a:chOff x="4906059" y="1491705"/>
            <a:chExt cx="6317403" cy="3717012"/>
          </a:xfrm>
        </p:grpSpPr>
        <p:sp>
          <p:nvSpPr>
            <p:cNvPr id="10" name="ZoneTexte 9"/>
            <p:cNvSpPr txBox="1"/>
            <p:nvPr/>
          </p:nvSpPr>
          <p:spPr>
            <a:xfrm>
              <a:off x="5435740" y="2358195"/>
              <a:ext cx="1117614" cy="338554"/>
            </a:xfrm>
            <a:prstGeom prst="rect">
              <a:avLst/>
            </a:prstGeom>
            <a:noFill/>
          </p:spPr>
          <p:txBody>
            <a:bodyPr wrap="none" rtlCol="0">
              <a:spAutoFit/>
            </a:bodyPr>
            <a:lstStyle/>
            <a:p>
              <a:r>
                <a:rPr lang="en-US" sz="1600" b="1" dirty="0"/>
                <a:t>Concept.</a:t>
              </a:r>
            </a:p>
          </p:txBody>
        </p:sp>
        <p:sp>
          <p:nvSpPr>
            <p:cNvPr id="117" name="ZoneTexte 116"/>
            <p:cNvSpPr txBox="1"/>
            <p:nvPr/>
          </p:nvSpPr>
          <p:spPr>
            <a:xfrm>
              <a:off x="5435740" y="3697879"/>
              <a:ext cx="1079142" cy="308776"/>
            </a:xfrm>
            <a:prstGeom prst="rect">
              <a:avLst/>
            </a:prstGeom>
            <a:noFill/>
          </p:spPr>
          <p:txBody>
            <a:bodyPr wrap="none" rtlCol="0">
              <a:spAutoFit/>
            </a:bodyPr>
            <a:lstStyle/>
            <a:p>
              <a:r>
                <a:rPr lang="en-US" sz="1600" b="1" dirty="0"/>
                <a:t>Functional</a:t>
              </a:r>
            </a:p>
          </p:txBody>
        </p:sp>
        <p:sp>
          <p:nvSpPr>
            <p:cNvPr id="118" name="ZoneTexte 117"/>
            <p:cNvSpPr txBox="1"/>
            <p:nvPr/>
          </p:nvSpPr>
          <p:spPr>
            <a:xfrm>
              <a:off x="5435740" y="2994356"/>
              <a:ext cx="1024961" cy="308776"/>
            </a:xfrm>
            <a:prstGeom prst="rect">
              <a:avLst/>
            </a:prstGeom>
            <a:noFill/>
          </p:spPr>
          <p:txBody>
            <a:bodyPr wrap="none" rtlCol="0">
              <a:spAutoFit/>
            </a:bodyPr>
            <a:lstStyle/>
            <a:p>
              <a:r>
                <a:rPr lang="en-US" sz="1600" b="1" dirty="0"/>
                <a:t>Structural</a:t>
              </a:r>
            </a:p>
          </p:txBody>
        </p:sp>
        <p:sp>
          <p:nvSpPr>
            <p:cNvPr id="119" name="ZoneTexte 118"/>
            <p:cNvSpPr txBox="1"/>
            <p:nvPr/>
          </p:nvSpPr>
          <p:spPr>
            <a:xfrm>
              <a:off x="5435740" y="4393132"/>
              <a:ext cx="998991" cy="338554"/>
            </a:xfrm>
            <a:prstGeom prst="rect">
              <a:avLst/>
            </a:prstGeom>
            <a:noFill/>
          </p:spPr>
          <p:txBody>
            <a:bodyPr wrap="none" rtlCol="0">
              <a:spAutoFit/>
            </a:bodyPr>
            <a:lstStyle/>
            <a:p>
              <a:r>
                <a:rPr lang="en-US" sz="1600" b="1" dirty="0"/>
                <a:t>Physical</a:t>
              </a:r>
            </a:p>
          </p:txBody>
        </p:sp>
        <p:cxnSp>
          <p:nvCxnSpPr>
            <p:cNvPr id="27" name="Connecteur droit 26"/>
            <p:cNvCxnSpPr/>
            <p:nvPr/>
          </p:nvCxnSpPr>
          <p:spPr>
            <a:xfrm>
              <a:off x="5565557" y="2927453"/>
              <a:ext cx="5345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a:off x="5565557" y="2238294"/>
              <a:ext cx="5345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a:off x="5565557" y="3616611"/>
              <a:ext cx="5345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5565557" y="4305768"/>
              <a:ext cx="5345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Connecteur droit 143"/>
            <p:cNvCxnSpPr/>
            <p:nvPr/>
          </p:nvCxnSpPr>
          <p:spPr>
            <a:xfrm>
              <a:off x="5565557" y="4994928"/>
              <a:ext cx="5345726"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860120" y="1867023"/>
              <a:ext cx="616579" cy="308776"/>
            </a:xfrm>
            <a:prstGeom prst="rect">
              <a:avLst/>
            </a:prstGeom>
            <a:noFill/>
          </p:spPr>
          <p:txBody>
            <a:bodyPr wrap="none" rtlCol="0">
              <a:spAutoFit/>
            </a:bodyPr>
            <a:lstStyle/>
            <a:p>
              <a:r>
                <a:rPr lang="en-US" sz="1600" dirty="0"/>
                <a:t>Track</a:t>
              </a:r>
            </a:p>
          </p:txBody>
        </p:sp>
        <p:sp>
          <p:nvSpPr>
            <p:cNvPr id="147" name="ZoneTexte 146"/>
            <p:cNvSpPr txBox="1"/>
            <p:nvPr/>
          </p:nvSpPr>
          <p:spPr>
            <a:xfrm>
              <a:off x="7778068" y="1872667"/>
              <a:ext cx="923651" cy="308776"/>
            </a:xfrm>
            <a:prstGeom prst="rect">
              <a:avLst/>
            </a:prstGeom>
            <a:noFill/>
          </p:spPr>
          <p:txBody>
            <a:bodyPr wrap="none" rtlCol="0">
              <a:spAutoFit/>
            </a:bodyPr>
            <a:lstStyle/>
            <a:p>
              <a:r>
                <a:rPr lang="en-US" sz="1600" dirty="0"/>
                <a:t>Signaling</a:t>
              </a:r>
            </a:p>
          </p:txBody>
        </p:sp>
        <p:sp>
          <p:nvSpPr>
            <p:cNvPr id="148" name="ZoneTexte 147"/>
            <p:cNvSpPr txBox="1"/>
            <p:nvPr/>
          </p:nvSpPr>
          <p:spPr>
            <a:xfrm>
              <a:off x="9011147" y="1872667"/>
              <a:ext cx="754117" cy="308776"/>
            </a:xfrm>
            <a:prstGeom prst="rect">
              <a:avLst/>
            </a:prstGeom>
            <a:noFill/>
          </p:spPr>
          <p:txBody>
            <a:bodyPr wrap="none" rtlCol="0">
              <a:spAutoFit/>
            </a:bodyPr>
            <a:lstStyle/>
            <a:p>
              <a:r>
                <a:rPr lang="en-US" sz="1600" dirty="0"/>
                <a:t>Energy</a:t>
              </a:r>
            </a:p>
          </p:txBody>
        </p:sp>
        <p:sp>
          <p:nvSpPr>
            <p:cNvPr id="149" name="ZoneTexte 148"/>
            <p:cNvSpPr txBox="1"/>
            <p:nvPr/>
          </p:nvSpPr>
          <p:spPr>
            <a:xfrm>
              <a:off x="10043137" y="1872666"/>
              <a:ext cx="1180323" cy="338554"/>
            </a:xfrm>
            <a:prstGeom prst="rect">
              <a:avLst/>
            </a:prstGeom>
            <a:noFill/>
          </p:spPr>
          <p:txBody>
            <a:bodyPr wrap="square" rtlCol="0">
              <a:spAutoFit/>
            </a:bodyPr>
            <a:lstStyle/>
            <a:p>
              <a:r>
                <a:rPr lang="en-US" sz="1600" dirty="0"/>
                <a:t>Telecom</a:t>
              </a:r>
            </a:p>
          </p:txBody>
        </p:sp>
        <p:cxnSp>
          <p:nvCxnSpPr>
            <p:cNvPr id="30" name="Connecteur droit 29"/>
            <p:cNvCxnSpPr/>
            <p:nvPr/>
          </p:nvCxnSpPr>
          <p:spPr>
            <a:xfrm>
              <a:off x="7694969" y="1867023"/>
              <a:ext cx="0" cy="3341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Connecteur droit 155"/>
            <p:cNvCxnSpPr/>
            <p:nvPr/>
          </p:nvCxnSpPr>
          <p:spPr>
            <a:xfrm>
              <a:off x="9904200" y="1867023"/>
              <a:ext cx="0" cy="3341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Connecteur droit 157"/>
            <p:cNvCxnSpPr/>
            <p:nvPr/>
          </p:nvCxnSpPr>
          <p:spPr>
            <a:xfrm>
              <a:off x="8799585" y="1867023"/>
              <a:ext cx="0" cy="3341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Connecteur droit 158"/>
            <p:cNvCxnSpPr/>
            <p:nvPr/>
          </p:nvCxnSpPr>
          <p:spPr>
            <a:xfrm>
              <a:off x="6590353" y="1867023"/>
              <a:ext cx="0" cy="3341694"/>
            </a:xfrm>
            <a:prstGeom prst="line">
              <a:avLst/>
            </a:prstGeom>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574758" y="2609162"/>
              <a:ext cx="941283" cy="276999"/>
            </a:xfrm>
            <a:prstGeom prst="rect">
              <a:avLst/>
            </a:prstGeom>
            <a:noFill/>
          </p:spPr>
          <p:txBody>
            <a:bodyPr wrap="none" rtlCol="0">
              <a:spAutoFit/>
            </a:bodyPr>
            <a:lstStyle/>
            <a:p>
              <a:r>
                <a:rPr lang="en-US" sz="1200" i="1" dirty="0">
                  <a:solidFill>
                    <a:srgbClr val="FFFF00"/>
                  </a:solidFill>
                </a:rPr>
                <a:t>Dictionary</a:t>
              </a:r>
            </a:p>
          </p:txBody>
        </p:sp>
        <p:sp>
          <p:nvSpPr>
            <p:cNvPr id="160" name="ZoneTexte 159"/>
            <p:cNvSpPr txBox="1"/>
            <p:nvPr/>
          </p:nvSpPr>
          <p:spPr>
            <a:xfrm>
              <a:off x="5709547" y="3933133"/>
              <a:ext cx="686406" cy="276999"/>
            </a:xfrm>
            <a:prstGeom prst="rect">
              <a:avLst/>
            </a:prstGeom>
            <a:noFill/>
          </p:spPr>
          <p:txBody>
            <a:bodyPr wrap="none" rtlCol="0">
              <a:spAutoFit/>
            </a:bodyPr>
            <a:lstStyle/>
            <a:p>
              <a:r>
                <a:rPr lang="en-US" sz="1200" i="1" dirty="0">
                  <a:solidFill>
                    <a:srgbClr val="FFFF00"/>
                  </a:solidFill>
                </a:rPr>
                <a:t>Design</a:t>
              </a:r>
            </a:p>
          </p:txBody>
        </p:sp>
        <p:sp>
          <p:nvSpPr>
            <p:cNvPr id="161" name="ZoneTexte 160"/>
            <p:cNvSpPr txBox="1"/>
            <p:nvPr/>
          </p:nvSpPr>
          <p:spPr>
            <a:xfrm>
              <a:off x="5588654" y="3263389"/>
              <a:ext cx="1061509" cy="276999"/>
            </a:xfrm>
            <a:prstGeom prst="rect">
              <a:avLst/>
            </a:prstGeom>
            <a:noFill/>
          </p:spPr>
          <p:txBody>
            <a:bodyPr wrap="none" rtlCol="0">
              <a:spAutoFit/>
            </a:bodyPr>
            <a:lstStyle/>
            <a:p>
              <a:r>
                <a:rPr lang="en-US" sz="1200" i="1" dirty="0">
                  <a:solidFill>
                    <a:srgbClr val="FFFF00"/>
                  </a:solidFill>
                </a:rPr>
                <a:t>Catalogues</a:t>
              </a:r>
            </a:p>
          </p:txBody>
        </p:sp>
        <p:sp>
          <p:nvSpPr>
            <p:cNvPr id="162" name="ZoneTexte 161"/>
            <p:cNvSpPr txBox="1"/>
            <p:nvPr/>
          </p:nvSpPr>
          <p:spPr>
            <a:xfrm>
              <a:off x="5728514" y="4647199"/>
              <a:ext cx="526106" cy="276999"/>
            </a:xfrm>
            <a:prstGeom prst="rect">
              <a:avLst/>
            </a:prstGeom>
            <a:noFill/>
          </p:spPr>
          <p:txBody>
            <a:bodyPr wrap="none" rtlCol="0">
              <a:spAutoFit/>
            </a:bodyPr>
            <a:lstStyle/>
            <a:p>
              <a:r>
                <a:rPr lang="en-US" sz="1200" i="1" dirty="0">
                  <a:solidFill>
                    <a:srgbClr val="FFFF00"/>
                  </a:solidFill>
                </a:rPr>
                <a:t>Field</a:t>
              </a:r>
            </a:p>
          </p:txBody>
        </p:sp>
        <p:sp>
          <p:nvSpPr>
            <p:cNvPr id="171" name="Hexagone 170"/>
            <p:cNvSpPr/>
            <p:nvPr/>
          </p:nvSpPr>
          <p:spPr>
            <a:xfrm>
              <a:off x="6796475" y="4657049"/>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ID-P</a:t>
              </a:r>
            </a:p>
          </p:txBody>
        </p:sp>
        <p:sp>
          <p:nvSpPr>
            <p:cNvPr id="182" name="Hexagone 181"/>
            <p:cNvSpPr/>
            <p:nvPr/>
          </p:nvSpPr>
          <p:spPr>
            <a:xfrm>
              <a:off x="6799019" y="3291381"/>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ID-C</a:t>
              </a:r>
            </a:p>
          </p:txBody>
        </p:sp>
        <p:sp>
          <p:nvSpPr>
            <p:cNvPr id="186" name="Hexagone 185"/>
            <p:cNvSpPr/>
            <p:nvPr/>
          </p:nvSpPr>
          <p:spPr>
            <a:xfrm>
              <a:off x="6799019" y="3972290"/>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ID-F</a:t>
              </a:r>
            </a:p>
          </p:txBody>
        </p:sp>
        <p:sp>
          <p:nvSpPr>
            <p:cNvPr id="32" name="Rectangle à coins arrondis 31"/>
            <p:cNvSpPr/>
            <p:nvPr/>
          </p:nvSpPr>
          <p:spPr>
            <a:xfrm>
              <a:off x="6709202" y="1612286"/>
              <a:ext cx="4180765" cy="24657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Sub Systems</a:t>
              </a:r>
            </a:p>
          </p:txBody>
        </p:sp>
        <p:sp>
          <p:nvSpPr>
            <p:cNvPr id="33" name="Rectangle à coins arrondis 32"/>
            <p:cNvSpPr/>
            <p:nvPr/>
          </p:nvSpPr>
          <p:spPr>
            <a:xfrm>
              <a:off x="4906059" y="1491705"/>
              <a:ext cx="6317403" cy="3717012"/>
            </a:xfrm>
            <a:prstGeom prst="roundRect">
              <a:avLst>
                <a:gd name="adj" fmla="val 742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7" name="Rectangle à coins arrondis 186"/>
            <p:cNvSpPr/>
            <p:nvPr/>
          </p:nvSpPr>
          <p:spPr>
            <a:xfrm rot="16200000">
              <a:off x="3837011" y="3492140"/>
              <a:ext cx="2778045" cy="27035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System Facets</a:t>
              </a:r>
            </a:p>
          </p:txBody>
        </p:sp>
        <p:sp>
          <p:nvSpPr>
            <p:cNvPr id="40" name="Ellipse 39"/>
            <p:cNvSpPr/>
            <p:nvPr/>
          </p:nvSpPr>
          <p:spPr>
            <a:xfrm>
              <a:off x="7756794" y="2341118"/>
              <a:ext cx="3358836" cy="265380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a:solidFill>
                    <a:srgbClr val="0070C0"/>
                  </a:solidFill>
                </a:rPr>
                <a:t>Each Facet is represented by a specific Object, with its own UID and related properties.</a:t>
              </a:r>
            </a:p>
            <a:p>
              <a:pPr algn="ctr"/>
              <a:r>
                <a:rPr lang="en-US" sz="1600" dirty="0">
                  <a:solidFill>
                    <a:srgbClr val="0070C0"/>
                  </a:solidFill>
                </a:rPr>
                <a:t>System model and Digital Twin should cover the whole business scope </a:t>
              </a:r>
            </a:p>
          </p:txBody>
        </p:sp>
        <p:sp>
          <p:nvSpPr>
            <p:cNvPr id="164" name="Hexagone 163"/>
            <p:cNvSpPr/>
            <p:nvPr/>
          </p:nvSpPr>
          <p:spPr>
            <a:xfrm>
              <a:off x="6796475" y="2615497"/>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ID-D</a:t>
              </a:r>
            </a:p>
          </p:txBody>
        </p:sp>
      </p:grpSp>
      <p:sp>
        <p:nvSpPr>
          <p:cNvPr id="231" name="Forme libre 230"/>
          <p:cNvSpPr/>
          <p:nvPr/>
        </p:nvSpPr>
        <p:spPr>
          <a:xfrm>
            <a:off x="5915042" y="1207477"/>
            <a:ext cx="1447050" cy="886462"/>
          </a:xfrm>
          <a:custGeom>
            <a:avLst/>
            <a:gdLst>
              <a:gd name="connsiteX0" fmla="*/ 0 w 1134737"/>
              <a:gd name="connsiteY0" fmla="*/ 0 h 594911"/>
              <a:gd name="connsiteX1" fmla="*/ 716096 w 1134737"/>
              <a:gd name="connsiteY1" fmla="*/ 143220 h 594911"/>
              <a:gd name="connsiteX2" fmla="*/ 1134737 w 1134737"/>
              <a:gd name="connsiteY2" fmla="*/ 594911 h 594911"/>
            </a:gdLst>
            <a:ahLst/>
            <a:cxnLst>
              <a:cxn ang="0">
                <a:pos x="connsiteX0" y="connsiteY0"/>
              </a:cxn>
              <a:cxn ang="0">
                <a:pos x="connsiteX1" y="connsiteY1"/>
              </a:cxn>
              <a:cxn ang="0">
                <a:pos x="connsiteX2" y="connsiteY2"/>
              </a:cxn>
            </a:cxnLst>
            <a:rect l="l" t="t" r="r" b="b"/>
            <a:pathLst>
              <a:path w="1134737" h="594911">
                <a:moveTo>
                  <a:pt x="0" y="0"/>
                </a:moveTo>
                <a:cubicBezTo>
                  <a:pt x="263486" y="22034"/>
                  <a:pt x="526973" y="44068"/>
                  <a:pt x="716096" y="143220"/>
                </a:cubicBezTo>
                <a:cubicBezTo>
                  <a:pt x="905219" y="242372"/>
                  <a:pt x="1019978" y="418641"/>
                  <a:pt x="1134737" y="594911"/>
                </a:cubicBezTo>
              </a:path>
            </a:pathLst>
          </a:custGeom>
          <a:noFill/>
          <a:ln w="22225">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ZoneTexte 231"/>
          <p:cNvSpPr txBox="1"/>
          <p:nvPr/>
        </p:nvSpPr>
        <p:spPr>
          <a:xfrm>
            <a:off x="6939422" y="2892516"/>
            <a:ext cx="667170" cy="307777"/>
          </a:xfrm>
          <a:prstGeom prst="rect">
            <a:avLst/>
          </a:prstGeom>
          <a:noFill/>
        </p:spPr>
        <p:txBody>
          <a:bodyPr wrap="none" rtlCol="0">
            <a:spAutoFit/>
          </a:bodyPr>
          <a:lstStyle/>
          <a:p>
            <a:r>
              <a:rPr lang="en-US" sz="1400" dirty="0"/>
              <a:t>Object</a:t>
            </a:r>
          </a:p>
        </p:txBody>
      </p:sp>
      <p:sp>
        <p:nvSpPr>
          <p:cNvPr id="233" name="ZoneTexte 232"/>
          <p:cNvSpPr txBox="1"/>
          <p:nvPr/>
        </p:nvSpPr>
        <p:spPr>
          <a:xfrm>
            <a:off x="6921475" y="3560075"/>
            <a:ext cx="667170" cy="307777"/>
          </a:xfrm>
          <a:prstGeom prst="rect">
            <a:avLst/>
          </a:prstGeom>
          <a:noFill/>
        </p:spPr>
        <p:txBody>
          <a:bodyPr wrap="none" rtlCol="0">
            <a:spAutoFit/>
          </a:bodyPr>
          <a:lstStyle/>
          <a:p>
            <a:r>
              <a:rPr lang="en-US" sz="1400" dirty="0"/>
              <a:t>Object</a:t>
            </a:r>
          </a:p>
        </p:txBody>
      </p:sp>
      <p:sp>
        <p:nvSpPr>
          <p:cNvPr id="234" name="ZoneTexte 233"/>
          <p:cNvSpPr txBox="1"/>
          <p:nvPr/>
        </p:nvSpPr>
        <p:spPr>
          <a:xfrm>
            <a:off x="6925771" y="4241816"/>
            <a:ext cx="667170" cy="307777"/>
          </a:xfrm>
          <a:prstGeom prst="rect">
            <a:avLst/>
          </a:prstGeom>
          <a:noFill/>
        </p:spPr>
        <p:txBody>
          <a:bodyPr wrap="none" rtlCol="0">
            <a:spAutoFit/>
          </a:bodyPr>
          <a:lstStyle/>
          <a:p>
            <a:r>
              <a:rPr lang="en-US" sz="1400" dirty="0"/>
              <a:t>Object</a:t>
            </a:r>
          </a:p>
        </p:txBody>
      </p:sp>
      <p:sp>
        <p:nvSpPr>
          <p:cNvPr id="235" name="ZoneTexte 234"/>
          <p:cNvSpPr txBox="1"/>
          <p:nvPr/>
        </p:nvSpPr>
        <p:spPr>
          <a:xfrm>
            <a:off x="6921475" y="4932193"/>
            <a:ext cx="667170" cy="307777"/>
          </a:xfrm>
          <a:prstGeom prst="rect">
            <a:avLst/>
          </a:prstGeom>
          <a:noFill/>
        </p:spPr>
        <p:txBody>
          <a:bodyPr wrap="none" rtlCol="0">
            <a:spAutoFit/>
          </a:bodyPr>
          <a:lstStyle/>
          <a:p>
            <a:r>
              <a:rPr lang="en-US" sz="1400" dirty="0"/>
              <a:t>Object</a:t>
            </a:r>
          </a:p>
        </p:txBody>
      </p:sp>
      <p:sp>
        <p:nvSpPr>
          <p:cNvPr id="236" name="Pentagone 235"/>
          <p:cNvSpPr/>
          <p:nvPr/>
        </p:nvSpPr>
        <p:spPr>
          <a:xfrm>
            <a:off x="4272420" y="3321221"/>
            <a:ext cx="389611" cy="1535581"/>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7" name="Image 236"/>
          <p:cNvPicPr>
            <a:picLocks noChangeAspect="1"/>
          </p:cNvPicPr>
          <p:nvPr/>
        </p:nvPicPr>
        <p:blipFill>
          <a:blip r:embed="rId7"/>
          <a:stretch>
            <a:fillRect/>
          </a:stretch>
        </p:blipFill>
        <p:spPr>
          <a:xfrm>
            <a:off x="942533" y="2622074"/>
            <a:ext cx="2721871" cy="1907481"/>
          </a:xfrm>
          <a:prstGeom prst="rect">
            <a:avLst/>
          </a:prstGeom>
        </p:spPr>
      </p:pic>
      <p:sp>
        <p:nvSpPr>
          <p:cNvPr id="238" name="ZoneTexte 237"/>
          <p:cNvSpPr txBox="1"/>
          <p:nvPr/>
        </p:nvSpPr>
        <p:spPr>
          <a:xfrm>
            <a:off x="658762" y="6138316"/>
            <a:ext cx="10788171" cy="307777"/>
          </a:xfrm>
          <a:prstGeom prst="rect">
            <a:avLst/>
          </a:prstGeom>
          <a:noFill/>
        </p:spPr>
        <p:txBody>
          <a:bodyPr wrap="square" rtlCol="0">
            <a:spAutoFit/>
          </a:bodyPr>
          <a:lstStyle/>
          <a:p>
            <a:r>
              <a:rPr lang="en-US" sz="1400" i="1" dirty="0"/>
              <a:t>Each concept, at every level of FBS/PBS/Geospatial Breakdown Structure… is modelled with its multiple relevant facets</a:t>
            </a:r>
          </a:p>
        </p:txBody>
      </p:sp>
      <p:pic>
        <p:nvPicPr>
          <p:cNvPr id="239" name="Image 238"/>
          <p:cNvPicPr>
            <a:picLocks noChangeAspect="1"/>
          </p:cNvPicPr>
          <p:nvPr/>
        </p:nvPicPr>
        <p:blipFill>
          <a:blip r:embed="rId8"/>
          <a:stretch>
            <a:fillRect/>
          </a:stretch>
        </p:blipFill>
        <p:spPr>
          <a:xfrm>
            <a:off x="174433" y="169740"/>
            <a:ext cx="889808" cy="893454"/>
          </a:xfrm>
          <a:prstGeom prst="rect">
            <a:avLst/>
          </a:prstGeom>
          <a:solidFill>
            <a:schemeClr val="tx1"/>
          </a:solidFill>
        </p:spPr>
      </p:pic>
      <p:sp>
        <p:nvSpPr>
          <p:cNvPr id="3" name="Slide Number Placeholder 2">
            <a:extLst>
              <a:ext uri="{FF2B5EF4-FFF2-40B4-BE49-F238E27FC236}">
                <a16:creationId xmlns:a16="http://schemas.microsoft.com/office/drawing/2014/main" id="{3902254F-A508-4BDE-B944-AA8074A7B580}"/>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23819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25290" y="239245"/>
            <a:ext cx="8553357" cy="523220"/>
          </a:xfrm>
          <a:prstGeom prst="rect">
            <a:avLst/>
          </a:prstGeom>
          <a:noFill/>
        </p:spPr>
        <p:txBody>
          <a:bodyPr wrap="square" rtlCol="0">
            <a:spAutoFit/>
          </a:bodyPr>
          <a:lstStyle/>
          <a:p>
            <a:pPr>
              <a:defRPr/>
            </a:pPr>
            <a:r>
              <a:rPr lang="en-US" sz="2800" kern="0" dirty="0">
                <a:latin typeface="+mj-lt"/>
                <a:cs typeface="Arial" pitchFamily="34" charset="0"/>
              </a:rPr>
              <a:t>System Modelling : Concept life cycle &amp; stages</a:t>
            </a:r>
          </a:p>
        </p:txBody>
      </p:sp>
      <p:pic>
        <p:nvPicPr>
          <p:cNvPr id="3" name="Image 2"/>
          <p:cNvPicPr>
            <a:picLocks noChangeAspect="1"/>
          </p:cNvPicPr>
          <p:nvPr/>
        </p:nvPicPr>
        <p:blipFill>
          <a:blip r:embed="rId2"/>
          <a:stretch>
            <a:fillRect/>
          </a:stretch>
        </p:blipFill>
        <p:spPr>
          <a:xfrm>
            <a:off x="133353" y="156781"/>
            <a:ext cx="1384359" cy="581900"/>
          </a:xfrm>
          <a:prstGeom prst="rect">
            <a:avLst/>
          </a:prstGeom>
        </p:spPr>
      </p:pic>
      <p:sp>
        <p:nvSpPr>
          <p:cNvPr id="31" name="ZoneTexte 30"/>
          <p:cNvSpPr txBox="1"/>
          <p:nvPr/>
        </p:nvSpPr>
        <p:spPr>
          <a:xfrm>
            <a:off x="779978" y="1341196"/>
            <a:ext cx="9165533" cy="707886"/>
          </a:xfrm>
          <a:prstGeom prst="rect">
            <a:avLst/>
          </a:prstGeom>
          <a:noFill/>
        </p:spPr>
        <p:txBody>
          <a:bodyPr wrap="square" rtlCol="0">
            <a:spAutoFit/>
          </a:bodyPr>
          <a:lstStyle/>
          <a:p>
            <a:r>
              <a:rPr lang="en-US" sz="2000" i="1" dirty="0"/>
              <a:t>A  business infrastructure concept has multiple incarnations during its life and operation</a:t>
            </a:r>
          </a:p>
        </p:txBody>
      </p:sp>
      <p:grpSp>
        <p:nvGrpSpPr>
          <p:cNvPr id="15" name="Groupe 14"/>
          <p:cNvGrpSpPr/>
          <p:nvPr/>
        </p:nvGrpSpPr>
        <p:grpSpPr>
          <a:xfrm>
            <a:off x="964864" y="3005877"/>
            <a:ext cx="1710003" cy="1331330"/>
            <a:chOff x="2267942" y="2040953"/>
            <a:chExt cx="1710003" cy="1331330"/>
          </a:xfrm>
        </p:grpSpPr>
        <p:sp>
          <p:nvSpPr>
            <p:cNvPr id="325" name="Rectangle à coins arrondis 324"/>
            <p:cNvSpPr/>
            <p:nvPr/>
          </p:nvSpPr>
          <p:spPr>
            <a:xfrm>
              <a:off x="2267942" y="2040953"/>
              <a:ext cx="1710003" cy="1331330"/>
            </a:xfrm>
            <a:prstGeom prst="roundRect">
              <a:avLst>
                <a:gd name="adj" fmla="val 7883"/>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262" name="Image 261"/>
            <p:cNvPicPr>
              <a:picLocks noChangeAspect="1"/>
            </p:cNvPicPr>
            <p:nvPr/>
          </p:nvPicPr>
          <p:blipFill>
            <a:blip r:embed="rId3"/>
            <a:stretch>
              <a:fillRect/>
            </a:stretch>
          </p:blipFill>
          <p:spPr>
            <a:xfrm>
              <a:off x="3540978" y="2670438"/>
              <a:ext cx="266647" cy="418433"/>
            </a:xfrm>
            <a:prstGeom prst="rect">
              <a:avLst/>
            </a:prstGeom>
            <a:solidFill>
              <a:schemeClr val="bg1">
                <a:alpha val="94000"/>
              </a:schemeClr>
            </a:solidFill>
          </p:spPr>
        </p:pic>
        <p:sp>
          <p:nvSpPr>
            <p:cNvPr id="26" name="ZoneTexte 25"/>
            <p:cNvSpPr txBox="1"/>
            <p:nvPr/>
          </p:nvSpPr>
          <p:spPr>
            <a:xfrm>
              <a:off x="2432962" y="2566900"/>
              <a:ext cx="1149674" cy="584775"/>
            </a:xfrm>
            <a:prstGeom prst="rect">
              <a:avLst/>
            </a:prstGeom>
            <a:noFill/>
          </p:spPr>
          <p:txBody>
            <a:bodyPr wrap="none" rtlCol="0">
              <a:spAutoFit/>
            </a:bodyPr>
            <a:lstStyle/>
            <a:p>
              <a:r>
                <a:rPr lang="en-US" sz="1600" b="1" dirty="0"/>
                <a:t>Business</a:t>
              </a:r>
            </a:p>
            <a:p>
              <a:r>
                <a:rPr lang="en-US" sz="1600" b="1" dirty="0"/>
                <a:t>Concepts</a:t>
              </a:r>
            </a:p>
          </p:txBody>
        </p:sp>
        <p:sp>
          <p:nvSpPr>
            <p:cNvPr id="318" name="ZoneTexte 317"/>
            <p:cNvSpPr txBox="1"/>
            <p:nvPr/>
          </p:nvSpPr>
          <p:spPr>
            <a:xfrm>
              <a:off x="2522896" y="2058366"/>
              <a:ext cx="1283878" cy="400110"/>
            </a:xfrm>
            <a:prstGeom prst="rect">
              <a:avLst/>
            </a:prstGeom>
            <a:noFill/>
          </p:spPr>
          <p:txBody>
            <a:bodyPr wrap="none" rtlCol="0">
              <a:spAutoFit/>
            </a:bodyPr>
            <a:lstStyle/>
            <a:p>
              <a:r>
                <a:rPr lang="en-US" sz="2000" b="1" dirty="0">
                  <a:solidFill>
                    <a:srgbClr val="00B050"/>
                  </a:solidFill>
                </a:rPr>
                <a:t>Dictionary</a:t>
              </a:r>
            </a:p>
          </p:txBody>
        </p:sp>
      </p:grpSp>
      <p:grpSp>
        <p:nvGrpSpPr>
          <p:cNvPr id="19" name="Groupe 18"/>
          <p:cNvGrpSpPr/>
          <p:nvPr/>
        </p:nvGrpSpPr>
        <p:grpSpPr>
          <a:xfrm>
            <a:off x="3644986" y="2192159"/>
            <a:ext cx="1611102" cy="1182554"/>
            <a:chOff x="294280" y="2040954"/>
            <a:chExt cx="1576252" cy="1182554"/>
          </a:xfrm>
        </p:grpSpPr>
        <p:sp>
          <p:nvSpPr>
            <p:cNvPr id="339" name="Rectangle à coins arrondis 338"/>
            <p:cNvSpPr/>
            <p:nvPr/>
          </p:nvSpPr>
          <p:spPr>
            <a:xfrm>
              <a:off x="294766" y="2040954"/>
              <a:ext cx="1575766" cy="1182554"/>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ZoneTexte 339"/>
            <p:cNvSpPr txBox="1"/>
            <p:nvPr/>
          </p:nvSpPr>
          <p:spPr>
            <a:xfrm>
              <a:off x="306732" y="2053827"/>
              <a:ext cx="1375633" cy="400110"/>
            </a:xfrm>
            <a:prstGeom prst="rect">
              <a:avLst/>
            </a:prstGeom>
            <a:noFill/>
          </p:spPr>
          <p:txBody>
            <a:bodyPr wrap="none" rtlCol="0">
              <a:spAutoFit/>
            </a:bodyPr>
            <a:lstStyle/>
            <a:p>
              <a:r>
                <a:rPr lang="en-US" sz="2000" b="1" dirty="0">
                  <a:solidFill>
                    <a:srgbClr val="00B050"/>
                  </a:solidFill>
                </a:rPr>
                <a:t>Catalogue*</a:t>
              </a:r>
            </a:p>
          </p:txBody>
        </p:sp>
        <p:sp>
          <p:nvSpPr>
            <p:cNvPr id="341" name="ZoneTexte 340"/>
            <p:cNvSpPr txBox="1"/>
            <p:nvPr/>
          </p:nvSpPr>
          <p:spPr>
            <a:xfrm>
              <a:off x="294280" y="2367319"/>
              <a:ext cx="1495928" cy="646331"/>
            </a:xfrm>
            <a:prstGeom prst="rect">
              <a:avLst/>
            </a:prstGeom>
            <a:noFill/>
          </p:spPr>
          <p:txBody>
            <a:bodyPr wrap="square" rtlCol="0">
              <a:spAutoFit/>
            </a:bodyPr>
            <a:lstStyle/>
            <a:p>
              <a:pPr algn="ctr"/>
              <a:r>
                <a:rPr lang="en-US" dirty="0">
                  <a:solidFill>
                    <a:srgbClr val="FF0000"/>
                  </a:solidFill>
                </a:rPr>
                <a:t>Referenced </a:t>
              </a:r>
            </a:p>
            <a:p>
              <a:pPr algn="ctr"/>
              <a:r>
                <a:rPr lang="en-US" dirty="0">
                  <a:solidFill>
                    <a:srgbClr val="FF0000"/>
                  </a:solidFill>
                </a:rPr>
                <a:t>Item</a:t>
              </a:r>
            </a:p>
          </p:txBody>
        </p:sp>
      </p:grpSp>
      <p:grpSp>
        <p:nvGrpSpPr>
          <p:cNvPr id="21" name="Groupe 20"/>
          <p:cNvGrpSpPr/>
          <p:nvPr/>
        </p:nvGrpSpPr>
        <p:grpSpPr>
          <a:xfrm>
            <a:off x="3645483" y="3782914"/>
            <a:ext cx="3927905" cy="1320747"/>
            <a:chOff x="4514997" y="2040953"/>
            <a:chExt cx="3478484" cy="1320747"/>
          </a:xfrm>
        </p:grpSpPr>
        <p:sp>
          <p:nvSpPr>
            <p:cNvPr id="7" name="ZoneTexte 6"/>
            <p:cNvSpPr txBox="1"/>
            <p:nvPr/>
          </p:nvSpPr>
          <p:spPr>
            <a:xfrm>
              <a:off x="5941761" y="2510323"/>
              <a:ext cx="816249" cy="369332"/>
            </a:xfrm>
            <a:prstGeom prst="rect">
              <a:avLst/>
            </a:prstGeom>
            <a:noFill/>
          </p:spPr>
          <p:txBody>
            <a:bodyPr wrap="none" rtlCol="0">
              <a:spAutoFit/>
            </a:bodyPr>
            <a:lstStyle/>
            <a:p>
              <a:r>
                <a:rPr lang="en-US" dirty="0">
                  <a:solidFill>
                    <a:srgbClr val="FF0000"/>
                  </a:solidFill>
                </a:rPr>
                <a:t>Design</a:t>
              </a:r>
            </a:p>
          </p:txBody>
        </p:sp>
        <p:sp>
          <p:nvSpPr>
            <p:cNvPr id="159" name="ZoneTexte 158"/>
            <p:cNvSpPr txBox="1"/>
            <p:nvPr/>
          </p:nvSpPr>
          <p:spPr>
            <a:xfrm>
              <a:off x="7120206" y="2510323"/>
              <a:ext cx="659155" cy="369332"/>
            </a:xfrm>
            <a:prstGeom prst="rect">
              <a:avLst/>
            </a:prstGeom>
            <a:noFill/>
          </p:spPr>
          <p:txBody>
            <a:bodyPr wrap="none" rtlCol="0">
              <a:spAutoFit/>
            </a:bodyPr>
            <a:lstStyle/>
            <a:p>
              <a:r>
                <a:rPr lang="en-US" dirty="0">
                  <a:solidFill>
                    <a:srgbClr val="FF0000"/>
                  </a:solidFill>
                </a:rPr>
                <a:t>Build</a:t>
              </a:r>
            </a:p>
          </p:txBody>
        </p:sp>
        <p:sp>
          <p:nvSpPr>
            <p:cNvPr id="186" name="ZoneTexte 185"/>
            <p:cNvSpPr txBox="1"/>
            <p:nvPr/>
          </p:nvSpPr>
          <p:spPr>
            <a:xfrm>
              <a:off x="4543378" y="2510323"/>
              <a:ext cx="1406604" cy="369332"/>
            </a:xfrm>
            <a:prstGeom prst="rect">
              <a:avLst/>
            </a:prstGeom>
            <a:noFill/>
          </p:spPr>
          <p:txBody>
            <a:bodyPr wrap="none" rtlCol="0">
              <a:spAutoFit/>
            </a:bodyPr>
            <a:lstStyle/>
            <a:p>
              <a:r>
                <a:rPr lang="en-US" dirty="0">
                  <a:solidFill>
                    <a:srgbClr val="FF0000"/>
                  </a:solidFill>
                </a:rPr>
                <a:t>Requirement</a:t>
              </a:r>
            </a:p>
          </p:txBody>
        </p:sp>
        <p:sp>
          <p:nvSpPr>
            <p:cNvPr id="28" name="ZoneTexte 27"/>
            <p:cNvSpPr txBox="1"/>
            <p:nvPr/>
          </p:nvSpPr>
          <p:spPr>
            <a:xfrm>
              <a:off x="4714334" y="2830740"/>
              <a:ext cx="927278" cy="338554"/>
            </a:xfrm>
            <a:prstGeom prst="rect">
              <a:avLst/>
            </a:prstGeom>
            <a:noFill/>
          </p:spPr>
          <p:txBody>
            <a:bodyPr wrap="none" rtlCol="0">
              <a:spAutoFit/>
            </a:bodyPr>
            <a:lstStyle/>
            <a:p>
              <a:r>
                <a:rPr lang="en-US" sz="1600" b="1" dirty="0"/>
                <a:t>(Business)</a:t>
              </a:r>
            </a:p>
          </p:txBody>
        </p:sp>
        <p:sp>
          <p:nvSpPr>
            <p:cNvPr id="267" name="ZoneTexte 266"/>
            <p:cNvSpPr txBox="1"/>
            <p:nvPr/>
          </p:nvSpPr>
          <p:spPr>
            <a:xfrm>
              <a:off x="7019385" y="2830740"/>
              <a:ext cx="879182" cy="338554"/>
            </a:xfrm>
            <a:prstGeom prst="rect">
              <a:avLst/>
            </a:prstGeom>
            <a:noFill/>
          </p:spPr>
          <p:txBody>
            <a:bodyPr wrap="none" rtlCol="0">
              <a:spAutoFit/>
            </a:bodyPr>
            <a:lstStyle/>
            <a:p>
              <a:r>
                <a:rPr lang="en-US" sz="1600" b="1" dirty="0"/>
                <a:t>(Physical)</a:t>
              </a:r>
            </a:p>
          </p:txBody>
        </p:sp>
        <p:sp>
          <p:nvSpPr>
            <p:cNvPr id="268" name="ZoneTexte 267"/>
            <p:cNvSpPr txBox="1"/>
            <p:nvPr/>
          </p:nvSpPr>
          <p:spPr>
            <a:xfrm>
              <a:off x="5836291" y="2830740"/>
              <a:ext cx="1069236" cy="338554"/>
            </a:xfrm>
            <a:prstGeom prst="rect">
              <a:avLst/>
            </a:prstGeom>
            <a:noFill/>
          </p:spPr>
          <p:txBody>
            <a:bodyPr wrap="none" rtlCol="0">
              <a:spAutoFit/>
            </a:bodyPr>
            <a:lstStyle/>
            <a:p>
              <a:r>
                <a:rPr lang="en-US" sz="1600" b="1" dirty="0"/>
                <a:t>(Functional)</a:t>
              </a:r>
            </a:p>
          </p:txBody>
        </p:sp>
        <p:sp>
          <p:nvSpPr>
            <p:cNvPr id="326" name="Rectangle à coins arrondis 325"/>
            <p:cNvSpPr/>
            <p:nvPr/>
          </p:nvSpPr>
          <p:spPr>
            <a:xfrm>
              <a:off x="4514997" y="2040953"/>
              <a:ext cx="3478484" cy="1320747"/>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ZoneTexte 326"/>
            <p:cNvSpPr txBox="1"/>
            <p:nvPr/>
          </p:nvSpPr>
          <p:spPr>
            <a:xfrm>
              <a:off x="5461063" y="2071167"/>
              <a:ext cx="1688347" cy="400110"/>
            </a:xfrm>
            <a:prstGeom prst="rect">
              <a:avLst/>
            </a:prstGeom>
            <a:noFill/>
          </p:spPr>
          <p:txBody>
            <a:bodyPr wrap="none" rtlCol="0">
              <a:spAutoFit/>
            </a:bodyPr>
            <a:lstStyle/>
            <a:p>
              <a:r>
                <a:rPr lang="en-US" sz="2000" b="1" dirty="0">
                  <a:solidFill>
                    <a:srgbClr val="00B050"/>
                  </a:solidFill>
                </a:rPr>
                <a:t>Project Model</a:t>
              </a:r>
            </a:p>
          </p:txBody>
        </p:sp>
        <p:cxnSp>
          <p:nvCxnSpPr>
            <p:cNvPr id="365" name="Connecteur droit 364"/>
            <p:cNvCxnSpPr/>
            <p:nvPr/>
          </p:nvCxnSpPr>
          <p:spPr>
            <a:xfrm>
              <a:off x="7043652" y="2728207"/>
              <a:ext cx="0" cy="543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6" name="Connecteur droit 365"/>
            <p:cNvCxnSpPr/>
            <p:nvPr/>
          </p:nvCxnSpPr>
          <p:spPr>
            <a:xfrm>
              <a:off x="5872179" y="2771456"/>
              <a:ext cx="0" cy="5436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0" name="ZoneTexte 159"/>
          <p:cNvSpPr txBox="1"/>
          <p:nvPr/>
        </p:nvSpPr>
        <p:spPr>
          <a:xfrm>
            <a:off x="8513438" y="4687705"/>
            <a:ext cx="1017690" cy="369332"/>
          </a:xfrm>
          <a:prstGeom prst="rect">
            <a:avLst/>
          </a:prstGeom>
          <a:noFill/>
        </p:spPr>
        <p:txBody>
          <a:bodyPr wrap="none" rtlCol="0">
            <a:spAutoFit/>
          </a:bodyPr>
          <a:lstStyle/>
          <a:p>
            <a:r>
              <a:rPr lang="en-US" dirty="0">
                <a:solidFill>
                  <a:srgbClr val="FF0000"/>
                </a:solidFill>
              </a:rPr>
              <a:t>Operate</a:t>
            </a:r>
          </a:p>
        </p:txBody>
      </p:sp>
      <p:sp>
        <p:nvSpPr>
          <p:cNvPr id="269" name="ZoneTexte 268"/>
          <p:cNvSpPr txBox="1"/>
          <p:nvPr/>
        </p:nvSpPr>
        <p:spPr>
          <a:xfrm>
            <a:off x="9185875" y="4094279"/>
            <a:ext cx="992772" cy="338554"/>
          </a:xfrm>
          <a:prstGeom prst="rect">
            <a:avLst/>
          </a:prstGeom>
          <a:noFill/>
        </p:spPr>
        <p:txBody>
          <a:bodyPr wrap="none" rtlCol="0">
            <a:spAutoFit/>
          </a:bodyPr>
          <a:lstStyle/>
          <a:p>
            <a:r>
              <a:rPr lang="en-US" sz="1600" b="1" dirty="0"/>
              <a:t>(Physical)</a:t>
            </a:r>
          </a:p>
        </p:txBody>
      </p:sp>
      <p:sp>
        <p:nvSpPr>
          <p:cNvPr id="270" name="ZoneTexte 269"/>
          <p:cNvSpPr txBox="1"/>
          <p:nvPr/>
        </p:nvSpPr>
        <p:spPr>
          <a:xfrm>
            <a:off x="9057054" y="4998855"/>
            <a:ext cx="1207382" cy="338554"/>
          </a:xfrm>
          <a:prstGeom prst="rect">
            <a:avLst/>
          </a:prstGeom>
          <a:noFill/>
        </p:spPr>
        <p:txBody>
          <a:bodyPr wrap="none" rtlCol="0">
            <a:spAutoFit/>
          </a:bodyPr>
          <a:lstStyle/>
          <a:p>
            <a:r>
              <a:rPr lang="en-US" sz="1600" b="1" dirty="0"/>
              <a:t>(Functional)</a:t>
            </a:r>
          </a:p>
        </p:txBody>
      </p:sp>
      <p:sp>
        <p:nvSpPr>
          <p:cNvPr id="361" name="Rectangle à coins arrondis 360"/>
          <p:cNvSpPr/>
          <p:nvPr/>
        </p:nvSpPr>
        <p:spPr>
          <a:xfrm>
            <a:off x="8272632" y="3298266"/>
            <a:ext cx="2775473" cy="2293150"/>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ZoneTexte 361"/>
          <p:cNvSpPr txBox="1"/>
          <p:nvPr/>
        </p:nvSpPr>
        <p:spPr>
          <a:xfrm>
            <a:off x="8911318" y="3312573"/>
            <a:ext cx="1541886" cy="400110"/>
          </a:xfrm>
          <a:prstGeom prst="rect">
            <a:avLst/>
          </a:prstGeom>
          <a:noFill/>
        </p:spPr>
        <p:txBody>
          <a:bodyPr wrap="none" rtlCol="0">
            <a:spAutoFit/>
          </a:bodyPr>
          <a:lstStyle/>
          <a:p>
            <a:r>
              <a:rPr lang="en-US" sz="2000" b="1" dirty="0">
                <a:solidFill>
                  <a:srgbClr val="00B050"/>
                </a:solidFill>
              </a:rPr>
              <a:t>Digital Twin</a:t>
            </a:r>
          </a:p>
        </p:txBody>
      </p:sp>
      <p:sp>
        <p:nvSpPr>
          <p:cNvPr id="139" name="ZoneTexte 138"/>
          <p:cNvSpPr txBox="1"/>
          <p:nvPr/>
        </p:nvSpPr>
        <p:spPr>
          <a:xfrm>
            <a:off x="9881826" y="3770544"/>
            <a:ext cx="959523" cy="369332"/>
          </a:xfrm>
          <a:prstGeom prst="rect">
            <a:avLst/>
          </a:prstGeom>
          <a:noFill/>
        </p:spPr>
        <p:txBody>
          <a:bodyPr wrap="none" rtlCol="0">
            <a:spAutoFit/>
          </a:bodyPr>
          <a:lstStyle/>
          <a:p>
            <a:r>
              <a:rPr lang="en-US" dirty="0">
                <a:solidFill>
                  <a:srgbClr val="FF0000"/>
                </a:solidFill>
              </a:rPr>
              <a:t>State(s)</a:t>
            </a:r>
          </a:p>
        </p:txBody>
      </p:sp>
      <p:sp>
        <p:nvSpPr>
          <p:cNvPr id="161" name="ZoneTexte 160"/>
          <p:cNvSpPr txBox="1"/>
          <p:nvPr/>
        </p:nvSpPr>
        <p:spPr>
          <a:xfrm>
            <a:off x="8472342" y="3765541"/>
            <a:ext cx="1099882" cy="369332"/>
          </a:xfrm>
          <a:prstGeom prst="rect">
            <a:avLst/>
          </a:prstGeom>
          <a:noFill/>
        </p:spPr>
        <p:txBody>
          <a:bodyPr wrap="none" rtlCol="0">
            <a:spAutoFit/>
          </a:bodyPr>
          <a:lstStyle/>
          <a:p>
            <a:r>
              <a:rPr lang="en-US" dirty="0">
                <a:solidFill>
                  <a:srgbClr val="FF0000"/>
                </a:solidFill>
              </a:rPr>
              <a:t>Maintain</a:t>
            </a:r>
          </a:p>
        </p:txBody>
      </p:sp>
      <p:sp>
        <p:nvSpPr>
          <p:cNvPr id="13" name="ZoneTexte 12"/>
          <p:cNvSpPr txBox="1"/>
          <p:nvPr/>
        </p:nvSpPr>
        <p:spPr>
          <a:xfrm>
            <a:off x="5461144" y="2325674"/>
            <a:ext cx="2574824" cy="738664"/>
          </a:xfrm>
          <a:prstGeom prst="rect">
            <a:avLst/>
          </a:prstGeom>
          <a:noFill/>
        </p:spPr>
        <p:txBody>
          <a:bodyPr wrap="square" rtlCol="0">
            <a:spAutoFit/>
          </a:bodyPr>
          <a:lstStyle/>
          <a:p>
            <a:r>
              <a:rPr lang="en-US" sz="1400" i="1" dirty="0"/>
              <a:t>* Enterprise Catalogue with the ‘Internal standard products’ ,</a:t>
            </a:r>
            <a:br>
              <a:rPr lang="en-US" sz="1400" i="1" dirty="0"/>
            </a:br>
            <a:r>
              <a:rPr lang="en-US" sz="1400" i="1" dirty="0"/>
              <a:t>and Manufacturer Catalogues</a:t>
            </a:r>
          </a:p>
        </p:txBody>
      </p:sp>
      <p:cxnSp>
        <p:nvCxnSpPr>
          <p:cNvPr id="23" name="Connecteur en angle 22"/>
          <p:cNvCxnSpPr>
            <a:cxnSpLocks/>
            <a:stCxn id="326" idx="1"/>
            <a:endCxn id="325" idx="3"/>
          </p:cNvCxnSpPr>
          <p:nvPr/>
        </p:nvCxnSpPr>
        <p:spPr>
          <a:xfrm rot="10800000">
            <a:off x="2674867" y="3671542"/>
            <a:ext cx="970616" cy="77174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a:cxnSpLocks/>
            <a:stCxn id="339" idx="1"/>
            <a:endCxn id="325" idx="3"/>
          </p:cNvCxnSpPr>
          <p:nvPr/>
        </p:nvCxnSpPr>
        <p:spPr>
          <a:xfrm rot="10800000" flipV="1">
            <a:off x="2674867" y="2783436"/>
            <a:ext cx="970616" cy="88810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7" name="Connecteur droit avec flèche 226"/>
          <p:cNvCxnSpPr>
            <a:stCxn id="326" idx="3"/>
            <a:endCxn id="361" idx="1"/>
          </p:cNvCxnSpPr>
          <p:nvPr/>
        </p:nvCxnSpPr>
        <p:spPr>
          <a:xfrm>
            <a:off x="7573388" y="4443288"/>
            <a:ext cx="699244" cy="15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9881826" y="4687705"/>
            <a:ext cx="959523" cy="369332"/>
          </a:xfrm>
          <a:prstGeom prst="rect">
            <a:avLst/>
          </a:prstGeom>
          <a:noFill/>
        </p:spPr>
        <p:txBody>
          <a:bodyPr wrap="none" rtlCol="0">
            <a:spAutoFit/>
          </a:bodyPr>
          <a:lstStyle/>
          <a:p>
            <a:r>
              <a:rPr lang="en-US" dirty="0">
                <a:solidFill>
                  <a:srgbClr val="FF0000"/>
                </a:solidFill>
              </a:rPr>
              <a:t>State(s)</a:t>
            </a:r>
          </a:p>
        </p:txBody>
      </p:sp>
      <p:sp>
        <p:nvSpPr>
          <p:cNvPr id="163" name="Rectangle à coins arrondis 162"/>
          <p:cNvSpPr/>
          <p:nvPr/>
        </p:nvSpPr>
        <p:spPr>
          <a:xfrm>
            <a:off x="8456882" y="3734050"/>
            <a:ext cx="2384467" cy="720299"/>
          </a:xfrm>
          <a:prstGeom prst="roundRect">
            <a:avLst>
              <a:gd name="adj" fmla="val 7883"/>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à coins arrondis 163"/>
          <p:cNvSpPr/>
          <p:nvPr/>
        </p:nvSpPr>
        <p:spPr>
          <a:xfrm>
            <a:off x="8495406" y="4662733"/>
            <a:ext cx="2345943" cy="720299"/>
          </a:xfrm>
          <a:prstGeom prst="roundRect">
            <a:avLst>
              <a:gd name="adj" fmla="val 7883"/>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ZoneTexte 164"/>
          <p:cNvSpPr txBox="1"/>
          <p:nvPr/>
        </p:nvSpPr>
        <p:spPr>
          <a:xfrm>
            <a:off x="9499050" y="3788800"/>
            <a:ext cx="300082" cy="369332"/>
          </a:xfrm>
          <a:prstGeom prst="rect">
            <a:avLst/>
          </a:prstGeom>
          <a:noFill/>
        </p:spPr>
        <p:txBody>
          <a:bodyPr wrap="none" rtlCol="0">
            <a:spAutoFit/>
          </a:bodyPr>
          <a:lstStyle/>
          <a:p>
            <a:r>
              <a:rPr lang="en-US" b="1" dirty="0">
                <a:solidFill>
                  <a:srgbClr val="FF0000"/>
                </a:solidFill>
              </a:rPr>
              <a:t>+</a:t>
            </a:r>
          </a:p>
        </p:txBody>
      </p:sp>
      <p:sp>
        <p:nvSpPr>
          <p:cNvPr id="166" name="ZoneTexte 165"/>
          <p:cNvSpPr txBox="1"/>
          <p:nvPr/>
        </p:nvSpPr>
        <p:spPr>
          <a:xfrm>
            <a:off x="9499050" y="4705467"/>
            <a:ext cx="300082" cy="369332"/>
          </a:xfrm>
          <a:prstGeom prst="rect">
            <a:avLst/>
          </a:prstGeom>
          <a:noFill/>
        </p:spPr>
        <p:txBody>
          <a:bodyPr wrap="none" rtlCol="0">
            <a:spAutoFit/>
          </a:bodyPr>
          <a:lstStyle/>
          <a:p>
            <a:r>
              <a:rPr lang="en-US" b="1" dirty="0">
                <a:solidFill>
                  <a:srgbClr val="FF0000"/>
                </a:solidFill>
              </a:rPr>
              <a:t>+</a:t>
            </a:r>
          </a:p>
        </p:txBody>
      </p:sp>
      <p:sp>
        <p:nvSpPr>
          <p:cNvPr id="41" name="ZoneTexte 40"/>
          <p:cNvSpPr txBox="1"/>
          <p:nvPr/>
        </p:nvSpPr>
        <p:spPr>
          <a:xfrm>
            <a:off x="3895099" y="3036648"/>
            <a:ext cx="1153201" cy="338554"/>
          </a:xfrm>
          <a:prstGeom prst="rect">
            <a:avLst/>
          </a:prstGeom>
          <a:noFill/>
        </p:spPr>
        <p:txBody>
          <a:bodyPr wrap="none" rtlCol="0">
            <a:spAutoFit/>
          </a:bodyPr>
          <a:lstStyle/>
          <a:p>
            <a:r>
              <a:rPr lang="en-US" sz="1600" b="1" dirty="0"/>
              <a:t>(Structural)</a:t>
            </a:r>
          </a:p>
        </p:txBody>
      </p:sp>
      <p:sp>
        <p:nvSpPr>
          <p:cNvPr id="11" name="Slide Number Placeholder 10">
            <a:extLst>
              <a:ext uri="{FF2B5EF4-FFF2-40B4-BE49-F238E27FC236}">
                <a16:creationId xmlns:a16="http://schemas.microsoft.com/office/drawing/2014/main" id="{C24B06C0-27DB-457A-8A41-B26AD02298FE}"/>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88362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25291" y="239245"/>
            <a:ext cx="8687110" cy="523220"/>
          </a:xfrm>
          <a:prstGeom prst="rect">
            <a:avLst/>
          </a:prstGeom>
          <a:noFill/>
        </p:spPr>
        <p:txBody>
          <a:bodyPr wrap="square" rtlCol="0">
            <a:spAutoFit/>
          </a:bodyPr>
          <a:lstStyle/>
          <a:p>
            <a:pPr>
              <a:defRPr/>
            </a:pPr>
            <a:r>
              <a:rPr lang="en-US" sz="2800" kern="0" dirty="0">
                <a:latin typeface="+mj-lt"/>
                <a:cs typeface="Arial" pitchFamily="34" charset="0"/>
              </a:rPr>
              <a:t>System Modelling : Concept and related objects</a:t>
            </a:r>
          </a:p>
        </p:txBody>
      </p:sp>
      <p:pic>
        <p:nvPicPr>
          <p:cNvPr id="3" name="Image 2"/>
          <p:cNvPicPr>
            <a:picLocks noChangeAspect="1"/>
          </p:cNvPicPr>
          <p:nvPr/>
        </p:nvPicPr>
        <p:blipFill>
          <a:blip r:embed="rId2"/>
          <a:stretch>
            <a:fillRect/>
          </a:stretch>
        </p:blipFill>
        <p:spPr>
          <a:xfrm>
            <a:off x="133353" y="156781"/>
            <a:ext cx="1384359" cy="581900"/>
          </a:xfrm>
          <a:prstGeom prst="rect">
            <a:avLst/>
          </a:prstGeom>
        </p:spPr>
      </p:pic>
      <p:sp>
        <p:nvSpPr>
          <p:cNvPr id="71" name="ZoneTexte 70"/>
          <p:cNvSpPr txBox="1"/>
          <p:nvPr/>
        </p:nvSpPr>
        <p:spPr>
          <a:xfrm>
            <a:off x="473562" y="1088350"/>
            <a:ext cx="9577186" cy="707886"/>
          </a:xfrm>
          <a:prstGeom prst="rect">
            <a:avLst/>
          </a:prstGeom>
          <a:noFill/>
        </p:spPr>
        <p:txBody>
          <a:bodyPr wrap="square" rtlCol="0">
            <a:spAutoFit/>
          </a:bodyPr>
          <a:lstStyle>
            <a:defPPr>
              <a:defRPr lang="fr-FR"/>
            </a:defPPr>
            <a:lvl1pPr>
              <a:defRPr sz="2000" b="1" i="1"/>
            </a:lvl1pPr>
          </a:lstStyle>
          <a:p>
            <a:r>
              <a:rPr lang="en-US" b="0" dirty="0"/>
              <a:t>At each stage, a concept requires the instantiation of a specific object,</a:t>
            </a:r>
            <a:br>
              <a:rPr lang="en-US" b="0" dirty="0"/>
            </a:br>
            <a:r>
              <a:rPr lang="en-US" b="0" dirty="0"/>
              <a:t>with its own Unique </a:t>
            </a:r>
            <a:r>
              <a:rPr lang="en-US" b="0" dirty="0" err="1"/>
              <a:t>IDentifier</a:t>
            </a:r>
            <a:r>
              <a:rPr lang="en-US" b="0" dirty="0"/>
              <a:t>, and its specific, relevant properties values</a:t>
            </a:r>
          </a:p>
        </p:txBody>
      </p:sp>
      <p:sp>
        <p:nvSpPr>
          <p:cNvPr id="7" name="ZoneTexte 6"/>
          <p:cNvSpPr txBox="1"/>
          <p:nvPr/>
        </p:nvSpPr>
        <p:spPr>
          <a:xfrm>
            <a:off x="5952519" y="2564113"/>
            <a:ext cx="816249" cy="369332"/>
          </a:xfrm>
          <a:prstGeom prst="rect">
            <a:avLst/>
          </a:prstGeom>
          <a:noFill/>
        </p:spPr>
        <p:txBody>
          <a:bodyPr wrap="none" rtlCol="0">
            <a:spAutoFit/>
          </a:bodyPr>
          <a:lstStyle/>
          <a:p>
            <a:r>
              <a:rPr lang="en-US" dirty="0">
                <a:solidFill>
                  <a:srgbClr val="FF0000"/>
                </a:solidFill>
              </a:rPr>
              <a:t>Design</a:t>
            </a:r>
          </a:p>
        </p:txBody>
      </p:sp>
      <p:sp>
        <p:nvSpPr>
          <p:cNvPr id="159" name="ZoneTexte 158"/>
          <p:cNvSpPr txBox="1"/>
          <p:nvPr/>
        </p:nvSpPr>
        <p:spPr>
          <a:xfrm>
            <a:off x="7130964" y="2564113"/>
            <a:ext cx="659155" cy="369332"/>
          </a:xfrm>
          <a:prstGeom prst="rect">
            <a:avLst/>
          </a:prstGeom>
          <a:noFill/>
        </p:spPr>
        <p:txBody>
          <a:bodyPr wrap="none" rtlCol="0">
            <a:spAutoFit/>
          </a:bodyPr>
          <a:lstStyle/>
          <a:p>
            <a:r>
              <a:rPr lang="en-US" dirty="0">
                <a:solidFill>
                  <a:srgbClr val="FF0000"/>
                </a:solidFill>
              </a:rPr>
              <a:t>Build</a:t>
            </a:r>
          </a:p>
        </p:txBody>
      </p:sp>
      <p:sp>
        <p:nvSpPr>
          <p:cNvPr id="160" name="ZoneTexte 159"/>
          <p:cNvSpPr txBox="1"/>
          <p:nvPr/>
        </p:nvSpPr>
        <p:spPr>
          <a:xfrm>
            <a:off x="9480218" y="2564113"/>
            <a:ext cx="947952" cy="369332"/>
          </a:xfrm>
          <a:prstGeom prst="rect">
            <a:avLst/>
          </a:prstGeom>
          <a:noFill/>
        </p:spPr>
        <p:txBody>
          <a:bodyPr wrap="none" rtlCol="0">
            <a:spAutoFit/>
          </a:bodyPr>
          <a:lstStyle/>
          <a:p>
            <a:r>
              <a:rPr lang="en-US" dirty="0">
                <a:solidFill>
                  <a:srgbClr val="FF0000"/>
                </a:solidFill>
              </a:rPr>
              <a:t>Operate</a:t>
            </a:r>
          </a:p>
        </p:txBody>
      </p:sp>
      <p:cxnSp>
        <p:nvCxnSpPr>
          <p:cNvPr id="170" name="Connecteur droit 169"/>
          <p:cNvCxnSpPr/>
          <p:nvPr/>
        </p:nvCxnSpPr>
        <p:spPr>
          <a:xfrm>
            <a:off x="9359158" y="2731116"/>
            <a:ext cx="0" cy="2554417"/>
          </a:xfrm>
          <a:prstGeom prst="line">
            <a:avLst/>
          </a:prstGeom>
        </p:spPr>
        <p:style>
          <a:lnRef idx="1">
            <a:schemeClr val="accent1"/>
          </a:lnRef>
          <a:fillRef idx="0">
            <a:schemeClr val="accent1"/>
          </a:fillRef>
          <a:effectRef idx="0">
            <a:schemeClr val="accent1"/>
          </a:effectRef>
          <a:fontRef idx="minor">
            <a:schemeClr val="tx1"/>
          </a:fontRef>
        </p:style>
      </p:cxnSp>
      <p:sp>
        <p:nvSpPr>
          <p:cNvPr id="186" name="ZoneTexte 185"/>
          <p:cNvSpPr txBox="1"/>
          <p:nvPr/>
        </p:nvSpPr>
        <p:spPr>
          <a:xfrm>
            <a:off x="4508736" y="2564113"/>
            <a:ext cx="1319592" cy="369332"/>
          </a:xfrm>
          <a:prstGeom prst="rect">
            <a:avLst/>
          </a:prstGeom>
          <a:noFill/>
        </p:spPr>
        <p:txBody>
          <a:bodyPr wrap="none" rtlCol="0">
            <a:spAutoFit/>
          </a:bodyPr>
          <a:lstStyle/>
          <a:p>
            <a:r>
              <a:rPr lang="en-US" dirty="0" err="1">
                <a:solidFill>
                  <a:srgbClr val="FF0000"/>
                </a:solidFill>
              </a:rPr>
              <a:t>Requirem</a:t>
            </a:r>
            <a:r>
              <a:rPr lang="en-US" dirty="0">
                <a:solidFill>
                  <a:srgbClr val="FF0000"/>
                </a:solidFill>
              </a:rPr>
              <a:t>.</a:t>
            </a:r>
          </a:p>
        </p:txBody>
      </p:sp>
      <p:grpSp>
        <p:nvGrpSpPr>
          <p:cNvPr id="11" name="Groupe 10"/>
          <p:cNvGrpSpPr/>
          <p:nvPr/>
        </p:nvGrpSpPr>
        <p:grpSpPr>
          <a:xfrm>
            <a:off x="560343" y="4098078"/>
            <a:ext cx="11179754" cy="1683344"/>
            <a:chOff x="3193070" y="1382457"/>
            <a:chExt cx="6915038" cy="1683344"/>
          </a:xfrm>
        </p:grpSpPr>
        <p:cxnSp>
          <p:nvCxnSpPr>
            <p:cNvPr id="10" name="Connecteur droit 9"/>
            <p:cNvCxnSpPr/>
            <p:nvPr/>
          </p:nvCxnSpPr>
          <p:spPr>
            <a:xfrm>
              <a:off x="3200847" y="156212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Connecteur droit 186"/>
            <p:cNvCxnSpPr/>
            <p:nvPr/>
          </p:nvCxnSpPr>
          <p:spPr>
            <a:xfrm>
              <a:off x="3200847" y="175008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a:off x="3200847" y="193804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a:off x="3200847" y="212600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a:off x="3200847" y="231396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a:off x="3200847" y="250192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Connecteur droit 242"/>
            <p:cNvCxnSpPr/>
            <p:nvPr/>
          </p:nvCxnSpPr>
          <p:spPr>
            <a:xfrm>
              <a:off x="3200847" y="268988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Connecteur droit 246"/>
            <p:cNvCxnSpPr/>
            <p:nvPr/>
          </p:nvCxnSpPr>
          <p:spPr>
            <a:xfrm>
              <a:off x="3200847" y="287784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Connecteur droit 253"/>
            <p:cNvCxnSpPr/>
            <p:nvPr/>
          </p:nvCxnSpPr>
          <p:spPr>
            <a:xfrm>
              <a:off x="3200847" y="3065801"/>
              <a:ext cx="69072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Connecteur droit 259"/>
            <p:cNvCxnSpPr/>
            <p:nvPr/>
          </p:nvCxnSpPr>
          <p:spPr>
            <a:xfrm>
              <a:off x="3193070" y="1382457"/>
              <a:ext cx="69072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ZoneTexte 13"/>
          <p:cNvSpPr txBox="1"/>
          <p:nvPr/>
        </p:nvSpPr>
        <p:spPr>
          <a:xfrm>
            <a:off x="4701501" y="4237565"/>
            <a:ext cx="931730" cy="276999"/>
          </a:xfrm>
          <a:prstGeom prst="rect">
            <a:avLst/>
          </a:prstGeom>
          <a:noFill/>
        </p:spPr>
        <p:txBody>
          <a:bodyPr wrap="none" rtlCol="0">
            <a:spAutoFit/>
          </a:bodyPr>
          <a:lstStyle/>
          <a:p>
            <a:r>
              <a:rPr lang="en-US" sz="1200" dirty="0"/>
              <a:t>As Required</a:t>
            </a:r>
          </a:p>
        </p:txBody>
      </p:sp>
      <p:sp>
        <p:nvSpPr>
          <p:cNvPr id="261" name="ZoneTexte 260"/>
          <p:cNvSpPr txBox="1"/>
          <p:nvPr/>
        </p:nvSpPr>
        <p:spPr>
          <a:xfrm>
            <a:off x="5859342" y="4247091"/>
            <a:ext cx="947695" cy="276999"/>
          </a:xfrm>
          <a:prstGeom prst="rect">
            <a:avLst/>
          </a:prstGeom>
          <a:noFill/>
        </p:spPr>
        <p:txBody>
          <a:bodyPr wrap="none" rtlCol="0">
            <a:spAutoFit/>
          </a:bodyPr>
          <a:lstStyle/>
          <a:p>
            <a:r>
              <a:rPr lang="en-US" sz="1200" dirty="0"/>
              <a:t>As Designed</a:t>
            </a:r>
          </a:p>
        </p:txBody>
      </p:sp>
      <p:sp>
        <p:nvSpPr>
          <p:cNvPr id="263" name="Hexagone 262"/>
          <p:cNvSpPr/>
          <p:nvPr/>
        </p:nvSpPr>
        <p:spPr>
          <a:xfrm>
            <a:off x="6032184" y="3543078"/>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ID-F</a:t>
            </a:r>
          </a:p>
        </p:txBody>
      </p:sp>
      <p:sp>
        <p:nvSpPr>
          <p:cNvPr id="264" name="Hexagone 263"/>
          <p:cNvSpPr/>
          <p:nvPr/>
        </p:nvSpPr>
        <p:spPr>
          <a:xfrm>
            <a:off x="4868740" y="3543078"/>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ID-B</a:t>
            </a:r>
          </a:p>
        </p:txBody>
      </p:sp>
      <p:sp>
        <p:nvSpPr>
          <p:cNvPr id="265" name="Hexagone 264"/>
          <p:cNvSpPr/>
          <p:nvPr/>
        </p:nvSpPr>
        <p:spPr>
          <a:xfrm>
            <a:off x="8502809" y="3543078"/>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ID-P</a:t>
            </a:r>
          </a:p>
        </p:txBody>
      </p:sp>
      <p:sp>
        <p:nvSpPr>
          <p:cNvPr id="28" name="ZoneTexte 27"/>
          <p:cNvSpPr txBox="1"/>
          <p:nvPr/>
        </p:nvSpPr>
        <p:spPr>
          <a:xfrm>
            <a:off x="4725092" y="2992110"/>
            <a:ext cx="918841" cy="338554"/>
          </a:xfrm>
          <a:prstGeom prst="rect">
            <a:avLst/>
          </a:prstGeom>
          <a:noFill/>
        </p:spPr>
        <p:txBody>
          <a:bodyPr wrap="none" rtlCol="0">
            <a:spAutoFit/>
          </a:bodyPr>
          <a:lstStyle/>
          <a:p>
            <a:r>
              <a:rPr lang="en-US" sz="1600" b="1" dirty="0"/>
              <a:t>Business</a:t>
            </a:r>
          </a:p>
        </p:txBody>
      </p:sp>
      <p:sp>
        <p:nvSpPr>
          <p:cNvPr id="267" name="ZoneTexte 266"/>
          <p:cNvSpPr txBox="1"/>
          <p:nvPr/>
        </p:nvSpPr>
        <p:spPr>
          <a:xfrm>
            <a:off x="7030143" y="2992110"/>
            <a:ext cx="864532" cy="338554"/>
          </a:xfrm>
          <a:prstGeom prst="rect">
            <a:avLst/>
          </a:prstGeom>
          <a:noFill/>
        </p:spPr>
        <p:txBody>
          <a:bodyPr wrap="none" rtlCol="0">
            <a:spAutoFit/>
          </a:bodyPr>
          <a:lstStyle/>
          <a:p>
            <a:r>
              <a:rPr lang="en-US" sz="1600" b="1" dirty="0"/>
              <a:t>Physical</a:t>
            </a:r>
          </a:p>
        </p:txBody>
      </p:sp>
      <p:sp>
        <p:nvSpPr>
          <p:cNvPr id="268" name="ZoneTexte 267"/>
          <p:cNvSpPr txBox="1"/>
          <p:nvPr/>
        </p:nvSpPr>
        <p:spPr>
          <a:xfrm>
            <a:off x="5847049" y="2992110"/>
            <a:ext cx="1079142" cy="338554"/>
          </a:xfrm>
          <a:prstGeom prst="rect">
            <a:avLst/>
          </a:prstGeom>
          <a:noFill/>
        </p:spPr>
        <p:txBody>
          <a:bodyPr wrap="none" rtlCol="0">
            <a:spAutoFit/>
          </a:bodyPr>
          <a:lstStyle/>
          <a:p>
            <a:r>
              <a:rPr lang="en-US" sz="1600" b="1" dirty="0"/>
              <a:t>Functional</a:t>
            </a:r>
          </a:p>
        </p:txBody>
      </p:sp>
      <p:sp>
        <p:nvSpPr>
          <p:cNvPr id="269" name="ZoneTexte 268"/>
          <p:cNvSpPr txBox="1"/>
          <p:nvPr/>
        </p:nvSpPr>
        <p:spPr>
          <a:xfrm>
            <a:off x="8357980" y="2992110"/>
            <a:ext cx="864532" cy="338554"/>
          </a:xfrm>
          <a:prstGeom prst="rect">
            <a:avLst/>
          </a:prstGeom>
          <a:noFill/>
        </p:spPr>
        <p:txBody>
          <a:bodyPr wrap="none" rtlCol="0">
            <a:spAutoFit/>
          </a:bodyPr>
          <a:lstStyle/>
          <a:p>
            <a:r>
              <a:rPr lang="en-US" sz="1600" b="1" dirty="0"/>
              <a:t>Physical</a:t>
            </a:r>
          </a:p>
        </p:txBody>
      </p:sp>
      <p:sp>
        <p:nvSpPr>
          <p:cNvPr id="270" name="ZoneTexte 269"/>
          <p:cNvSpPr txBox="1"/>
          <p:nvPr/>
        </p:nvSpPr>
        <p:spPr>
          <a:xfrm>
            <a:off x="9412175" y="2992110"/>
            <a:ext cx="1079142" cy="338554"/>
          </a:xfrm>
          <a:prstGeom prst="rect">
            <a:avLst/>
          </a:prstGeom>
          <a:noFill/>
        </p:spPr>
        <p:txBody>
          <a:bodyPr wrap="none" rtlCol="0">
            <a:spAutoFit/>
          </a:bodyPr>
          <a:lstStyle/>
          <a:p>
            <a:r>
              <a:rPr lang="en-US" sz="1600" b="1" dirty="0"/>
              <a:t>Functional</a:t>
            </a:r>
          </a:p>
        </p:txBody>
      </p:sp>
      <p:sp>
        <p:nvSpPr>
          <p:cNvPr id="271" name="Hexagone 270"/>
          <p:cNvSpPr/>
          <p:nvPr/>
        </p:nvSpPr>
        <p:spPr>
          <a:xfrm>
            <a:off x="9639348" y="3543078"/>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ID-F</a:t>
            </a:r>
          </a:p>
        </p:txBody>
      </p:sp>
      <p:sp>
        <p:nvSpPr>
          <p:cNvPr id="272" name="Hexagone 271"/>
          <p:cNvSpPr/>
          <p:nvPr/>
        </p:nvSpPr>
        <p:spPr>
          <a:xfrm>
            <a:off x="7179046" y="3543078"/>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ID-P</a:t>
            </a:r>
          </a:p>
        </p:txBody>
      </p:sp>
      <p:sp>
        <p:nvSpPr>
          <p:cNvPr id="274" name="ZoneTexte 273"/>
          <p:cNvSpPr txBox="1"/>
          <p:nvPr/>
        </p:nvSpPr>
        <p:spPr>
          <a:xfrm>
            <a:off x="5859342" y="4633288"/>
            <a:ext cx="947695" cy="276999"/>
          </a:xfrm>
          <a:prstGeom prst="rect">
            <a:avLst/>
          </a:prstGeom>
          <a:noFill/>
        </p:spPr>
        <p:txBody>
          <a:bodyPr wrap="none" rtlCol="0">
            <a:spAutoFit/>
          </a:bodyPr>
          <a:lstStyle/>
          <a:p>
            <a:r>
              <a:rPr lang="en-US" sz="1200" dirty="0"/>
              <a:t>As Designed</a:t>
            </a:r>
          </a:p>
        </p:txBody>
      </p:sp>
      <p:sp>
        <p:nvSpPr>
          <p:cNvPr id="275" name="ZoneTexte 274"/>
          <p:cNvSpPr txBox="1"/>
          <p:nvPr/>
        </p:nvSpPr>
        <p:spPr>
          <a:xfrm>
            <a:off x="7152516" y="4614008"/>
            <a:ext cx="655949" cy="276999"/>
          </a:xfrm>
          <a:prstGeom prst="rect">
            <a:avLst/>
          </a:prstGeom>
          <a:noFill/>
        </p:spPr>
        <p:txBody>
          <a:bodyPr wrap="none" rtlCol="0">
            <a:spAutoFit/>
          </a:bodyPr>
          <a:lstStyle/>
          <a:p>
            <a:r>
              <a:rPr lang="en-US" sz="1200" dirty="0"/>
              <a:t>As Built</a:t>
            </a:r>
          </a:p>
        </p:txBody>
      </p:sp>
      <p:sp>
        <p:nvSpPr>
          <p:cNvPr id="278" name="ZoneTexte 277"/>
          <p:cNvSpPr txBox="1"/>
          <p:nvPr/>
        </p:nvSpPr>
        <p:spPr>
          <a:xfrm>
            <a:off x="5899155" y="5172565"/>
            <a:ext cx="947695" cy="276999"/>
          </a:xfrm>
          <a:prstGeom prst="rect">
            <a:avLst/>
          </a:prstGeom>
          <a:noFill/>
        </p:spPr>
        <p:txBody>
          <a:bodyPr wrap="none" rtlCol="0">
            <a:spAutoFit/>
          </a:bodyPr>
          <a:lstStyle/>
          <a:p>
            <a:r>
              <a:rPr lang="en-US" sz="1200" dirty="0"/>
              <a:t>As Designed</a:t>
            </a:r>
          </a:p>
        </p:txBody>
      </p:sp>
      <p:sp>
        <p:nvSpPr>
          <p:cNvPr id="279" name="ZoneTexte 278"/>
          <p:cNvSpPr txBox="1"/>
          <p:nvPr/>
        </p:nvSpPr>
        <p:spPr>
          <a:xfrm>
            <a:off x="5859341" y="4827673"/>
            <a:ext cx="947695" cy="276999"/>
          </a:xfrm>
          <a:prstGeom prst="rect">
            <a:avLst/>
          </a:prstGeom>
          <a:noFill/>
        </p:spPr>
        <p:txBody>
          <a:bodyPr wrap="none" rtlCol="0">
            <a:spAutoFit/>
          </a:bodyPr>
          <a:lstStyle/>
          <a:p>
            <a:r>
              <a:rPr lang="en-US" sz="1200" dirty="0"/>
              <a:t>As Designed</a:t>
            </a:r>
          </a:p>
        </p:txBody>
      </p:sp>
      <p:sp>
        <p:nvSpPr>
          <p:cNvPr id="280" name="ZoneTexte 279"/>
          <p:cNvSpPr txBox="1"/>
          <p:nvPr/>
        </p:nvSpPr>
        <p:spPr>
          <a:xfrm>
            <a:off x="5881522" y="5550538"/>
            <a:ext cx="947695" cy="276999"/>
          </a:xfrm>
          <a:prstGeom prst="rect">
            <a:avLst/>
          </a:prstGeom>
          <a:noFill/>
        </p:spPr>
        <p:txBody>
          <a:bodyPr wrap="none" rtlCol="0">
            <a:spAutoFit/>
          </a:bodyPr>
          <a:lstStyle/>
          <a:p>
            <a:r>
              <a:rPr lang="en-US" sz="1200" dirty="0"/>
              <a:t>As Designed</a:t>
            </a:r>
          </a:p>
        </p:txBody>
      </p:sp>
      <p:sp>
        <p:nvSpPr>
          <p:cNvPr id="281" name="ZoneTexte 280"/>
          <p:cNvSpPr txBox="1"/>
          <p:nvPr/>
        </p:nvSpPr>
        <p:spPr>
          <a:xfrm>
            <a:off x="7152516" y="4797647"/>
            <a:ext cx="655949" cy="276999"/>
          </a:xfrm>
          <a:prstGeom prst="rect">
            <a:avLst/>
          </a:prstGeom>
          <a:noFill/>
        </p:spPr>
        <p:txBody>
          <a:bodyPr wrap="none" rtlCol="0">
            <a:spAutoFit/>
          </a:bodyPr>
          <a:lstStyle/>
          <a:p>
            <a:r>
              <a:rPr lang="en-US" sz="1200" dirty="0"/>
              <a:t>As Built</a:t>
            </a:r>
          </a:p>
        </p:txBody>
      </p:sp>
      <p:sp>
        <p:nvSpPr>
          <p:cNvPr id="282" name="ZoneTexte 281"/>
          <p:cNvSpPr txBox="1"/>
          <p:nvPr/>
        </p:nvSpPr>
        <p:spPr>
          <a:xfrm>
            <a:off x="7337690" y="4990037"/>
            <a:ext cx="264816" cy="276999"/>
          </a:xfrm>
          <a:prstGeom prst="rect">
            <a:avLst/>
          </a:prstGeom>
          <a:noFill/>
        </p:spPr>
        <p:txBody>
          <a:bodyPr wrap="none" rtlCol="0">
            <a:spAutoFit/>
          </a:bodyPr>
          <a:lstStyle/>
          <a:p>
            <a:r>
              <a:rPr lang="en-US" sz="1200" dirty="0"/>
              <a:t>X</a:t>
            </a:r>
          </a:p>
        </p:txBody>
      </p:sp>
      <p:sp>
        <p:nvSpPr>
          <p:cNvPr id="283" name="ZoneTexte 282"/>
          <p:cNvSpPr txBox="1"/>
          <p:nvPr/>
        </p:nvSpPr>
        <p:spPr>
          <a:xfrm>
            <a:off x="9785932" y="5369540"/>
            <a:ext cx="264816" cy="276999"/>
          </a:xfrm>
          <a:prstGeom prst="rect">
            <a:avLst/>
          </a:prstGeom>
          <a:noFill/>
        </p:spPr>
        <p:txBody>
          <a:bodyPr wrap="none" rtlCol="0">
            <a:spAutoFit/>
          </a:bodyPr>
          <a:lstStyle/>
          <a:p>
            <a:r>
              <a:rPr lang="en-US" sz="1200" dirty="0"/>
              <a:t>X</a:t>
            </a:r>
          </a:p>
        </p:txBody>
      </p:sp>
      <p:sp>
        <p:nvSpPr>
          <p:cNvPr id="284" name="ZoneTexte 283"/>
          <p:cNvSpPr txBox="1"/>
          <p:nvPr/>
        </p:nvSpPr>
        <p:spPr>
          <a:xfrm>
            <a:off x="6207053" y="5009793"/>
            <a:ext cx="264816" cy="276999"/>
          </a:xfrm>
          <a:prstGeom prst="rect">
            <a:avLst/>
          </a:prstGeom>
          <a:noFill/>
        </p:spPr>
        <p:txBody>
          <a:bodyPr wrap="none" rtlCol="0">
            <a:spAutoFit/>
          </a:bodyPr>
          <a:lstStyle/>
          <a:p>
            <a:r>
              <a:rPr lang="en-US" sz="1200" dirty="0"/>
              <a:t>X</a:t>
            </a:r>
          </a:p>
        </p:txBody>
      </p:sp>
      <p:sp>
        <p:nvSpPr>
          <p:cNvPr id="285" name="ZoneTexte 284"/>
          <p:cNvSpPr txBox="1"/>
          <p:nvPr/>
        </p:nvSpPr>
        <p:spPr>
          <a:xfrm>
            <a:off x="7142123" y="4430470"/>
            <a:ext cx="655949" cy="276999"/>
          </a:xfrm>
          <a:prstGeom prst="rect">
            <a:avLst/>
          </a:prstGeom>
          <a:noFill/>
        </p:spPr>
        <p:txBody>
          <a:bodyPr wrap="none" rtlCol="0">
            <a:spAutoFit/>
          </a:bodyPr>
          <a:lstStyle/>
          <a:p>
            <a:r>
              <a:rPr lang="en-US" sz="1200" dirty="0"/>
              <a:t>As Built</a:t>
            </a:r>
          </a:p>
        </p:txBody>
      </p:sp>
      <p:sp>
        <p:nvSpPr>
          <p:cNvPr id="30" name="ZoneTexte 29"/>
          <p:cNvSpPr txBox="1"/>
          <p:nvPr/>
        </p:nvSpPr>
        <p:spPr>
          <a:xfrm>
            <a:off x="4848250" y="3221721"/>
            <a:ext cx="667170" cy="307777"/>
          </a:xfrm>
          <a:prstGeom prst="rect">
            <a:avLst/>
          </a:prstGeom>
          <a:noFill/>
        </p:spPr>
        <p:txBody>
          <a:bodyPr wrap="none" rtlCol="0">
            <a:spAutoFit/>
          </a:bodyPr>
          <a:lstStyle/>
          <a:p>
            <a:r>
              <a:rPr lang="en-US" sz="1400" dirty="0"/>
              <a:t>Object</a:t>
            </a:r>
          </a:p>
        </p:txBody>
      </p:sp>
      <p:sp>
        <p:nvSpPr>
          <p:cNvPr id="287" name="ZoneTexte 286"/>
          <p:cNvSpPr txBox="1"/>
          <p:nvPr/>
        </p:nvSpPr>
        <p:spPr>
          <a:xfrm>
            <a:off x="6000187" y="3221275"/>
            <a:ext cx="667170" cy="307777"/>
          </a:xfrm>
          <a:prstGeom prst="rect">
            <a:avLst/>
          </a:prstGeom>
          <a:noFill/>
        </p:spPr>
        <p:txBody>
          <a:bodyPr wrap="none" rtlCol="0">
            <a:spAutoFit/>
          </a:bodyPr>
          <a:lstStyle/>
          <a:p>
            <a:r>
              <a:rPr lang="en-US" sz="1400" dirty="0"/>
              <a:t>Object</a:t>
            </a:r>
          </a:p>
        </p:txBody>
      </p:sp>
      <p:sp>
        <p:nvSpPr>
          <p:cNvPr id="288" name="ZoneTexte 287"/>
          <p:cNvSpPr txBox="1"/>
          <p:nvPr/>
        </p:nvSpPr>
        <p:spPr>
          <a:xfrm>
            <a:off x="8451038" y="3245347"/>
            <a:ext cx="667170" cy="307777"/>
          </a:xfrm>
          <a:prstGeom prst="rect">
            <a:avLst/>
          </a:prstGeom>
          <a:noFill/>
        </p:spPr>
        <p:txBody>
          <a:bodyPr wrap="none" rtlCol="0">
            <a:spAutoFit/>
          </a:bodyPr>
          <a:lstStyle/>
          <a:p>
            <a:r>
              <a:rPr lang="en-US" sz="1400" dirty="0"/>
              <a:t>Object</a:t>
            </a:r>
          </a:p>
        </p:txBody>
      </p:sp>
      <p:sp>
        <p:nvSpPr>
          <p:cNvPr id="289" name="ZoneTexte 288"/>
          <p:cNvSpPr txBox="1"/>
          <p:nvPr/>
        </p:nvSpPr>
        <p:spPr>
          <a:xfrm>
            <a:off x="7121635" y="3245530"/>
            <a:ext cx="667170" cy="307777"/>
          </a:xfrm>
          <a:prstGeom prst="rect">
            <a:avLst/>
          </a:prstGeom>
          <a:noFill/>
        </p:spPr>
        <p:txBody>
          <a:bodyPr wrap="none" rtlCol="0">
            <a:spAutoFit/>
          </a:bodyPr>
          <a:lstStyle/>
          <a:p>
            <a:r>
              <a:rPr lang="en-US" sz="1400" dirty="0"/>
              <a:t>Object</a:t>
            </a:r>
          </a:p>
        </p:txBody>
      </p:sp>
      <p:sp>
        <p:nvSpPr>
          <p:cNvPr id="290" name="ZoneTexte 289"/>
          <p:cNvSpPr txBox="1"/>
          <p:nvPr/>
        </p:nvSpPr>
        <p:spPr>
          <a:xfrm>
            <a:off x="9546942" y="3244590"/>
            <a:ext cx="667170" cy="307777"/>
          </a:xfrm>
          <a:prstGeom prst="rect">
            <a:avLst/>
          </a:prstGeom>
          <a:noFill/>
        </p:spPr>
        <p:txBody>
          <a:bodyPr wrap="none" rtlCol="0">
            <a:spAutoFit/>
          </a:bodyPr>
          <a:lstStyle/>
          <a:p>
            <a:r>
              <a:rPr lang="en-US" sz="1400" dirty="0"/>
              <a:t>Object</a:t>
            </a:r>
          </a:p>
        </p:txBody>
      </p:sp>
      <p:sp>
        <p:nvSpPr>
          <p:cNvPr id="306" name="ZoneTexte 305"/>
          <p:cNvSpPr txBox="1"/>
          <p:nvPr/>
        </p:nvSpPr>
        <p:spPr>
          <a:xfrm>
            <a:off x="8188058" y="4442271"/>
            <a:ext cx="1085490" cy="276999"/>
          </a:xfrm>
          <a:prstGeom prst="rect">
            <a:avLst/>
          </a:prstGeom>
          <a:noFill/>
        </p:spPr>
        <p:txBody>
          <a:bodyPr wrap="none" rtlCol="0">
            <a:spAutoFit/>
          </a:bodyPr>
          <a:lstStyle/>
          <a:p>
            <a:r>
              <a:rPr lang="en-US" sz="1200" dirty="0"/>
              <a:t>As Maintained</a:t>
            </a:r>
          </a:p>
        </p:txBody>
      </p:sp>
      <p:sp>
        <p:nvSpPr>
          <p:cNvPr id="307" name="ZoneTexte 306"/>
          <p:cNvSpPr txBox="1"/>
          <p:nvPr/>
        </p:nvSpPr>
        <p:spPr>
          <a:xfrm>
            <a:off x="8184990" y="4607799"/>
            <a:ext cx="1085490" cy="276999"/>
          </a:xfrm>
          <a:prstGeom prst="rect">
            <a:avLst/>
          </a:prstGeom>
          <a:noFill/>
        </p:spPr>
        <p:txBody>
          <a:bodyPr wrap="none" rtlCol="0">
            <a:spAutoFit/>
          </a:bodyPr>
          <a:lstStyle/>
          <a:p>
            <a:r>
              <a:rPr lang="en-US" sz="1200" dirty="0"/>
              <a:t>As Maintained</a:t>
            </a:r>
          </a:p>
        </p:txBody>
      </p:sp>
      <p:sp>
        <p:nvSpPr>
          <p:cNvPr id="308" name="ZoneTexte 307"/>
          <p:cNvSpPr txBox="1"/>
          <p:nvPr/>
        </p:nvSpPr>
        <p:spPr>
          <a:xfrm>
            <a:off x="8181922" y="4802637"/>
            <a:ext cx="1085490" cy="276999"/>
          </a:xfrm>
          <a:prstGeom prst="rect">
            <a:avLst/>
          </a:prstGeom>
          <a:noFill/>
        </p:spPr>
        <p:txBody>
          <a:bodyPr wrap="none" rtlCol="0">
            <a:spAutoFit/>
          </a:bodyPr>
          <a:lstStyle/>
          <a:p>
            <a:r>
              <a:rPr lang="en-US" sz="1200" dirty="0"/>
              <a:t>As Maintained</a:t>
            </a:r>
          </a:p>
        </p:txBody>
      </p:sp>
      <p:sp>
        <p:nvSpPr>
          <p:cNvPr id="309" name="ZoneTexte 308"/>
          <p:cNvSpPr txBox="1"/>
          <p:nvPr/>
        </p:nvSpPr>
        <p:spPr>
          <a:xfrm>
            <a:off x="8623263" y="5002528"/>
            <a:ext cx="264816" cy="276999"/>
          </a:xfrm>
          <a:prstGeom prst="rect">
            <a:avLst/>
          </a:prstGeom>
          <a:noFill/>
        </p:spPr>
        <p:txBody>
          <a:bodyPr wrap="none" rtlCol="0">
            <a:spAutoFit/>
          </a:bodyPr>
          <a:lstStyle/>
          <a:p>
            <a:r>
              <a:rPr lang="en-US" sz="1200" dirty="0"/>
              <a:t>X</a:t>
            </a:r>
          </a:p>
        </p:txBody>
      </p:sp>
      <p:sp>
        <p:nvSpPr>
          <p:cNvPr id="310" name="ZoneTexte 309"/>
          <p:cNvSpPr txBox="1"/>
          <p:nvPr/>
        </p:nvSpPr>
        <p:spPr>
          <a:xfrm>
            <a:off x="8224717" y="5555713"/>
            <a:ext cx="1085490" cy="276999"/>
          </a:xfrm>
          <a:prstGeom prst="rect">
            <a:avLst/>
          </a:prstGeom>
          <a:noFill/>
        </p:spPr>
        <p:txBody>
          <a:bodyPr wrap="none" rtlCol="0">
            <a:spAutoFit/>
          </a:bodyPr>
          <a:lstStyle/>
          <a:p>
            <a:r>
              <a:rPr lang="en-US" sz="1200" dirty="0"/>
              <a:t>As Maintained</a:t>
            </a:r>
          </a:p>
        </p:txBody>
      </p:sp>
      <p:sp>
        <p:nvSpPr>
          <p:cNvPr id="311" name="ZoneTexte 310"/>
          <p:cNvSpPr txBox="1"/>
          <p:nvPr/>
        </p:nvSpPr>
        <p:spPr>
          <a:xfrm>
            <a:off x="5083090" y="4072855"/>
            <a:ext cx="264816" cy="276999"/>
          </a:xfrm>
          <a:prstGeom prst="rect">
            <a:avLst/>
          </a:prstGeom>
          <a:noFill/>
        </p:spPr>
        <p:txBody>
          <a:bodyPr wrap="none" rtlCol="0">
            <a:spAutoFit/>
          </a:bodyPr>
          <a:lstStyle/>
          <a:p>
            <a:r>
              <a:rPr lang="en-US" sz="1200" dirty="0"/>
              <a:t>X</a:t>
            </a:r>
          </a:p>
        </p:txBody>
      </p:sp>
      <p:sp>
        <p:nvSpPr>
          <p:cNvPr id="312" name="ZoneTexte 311"/>
          <p:cNvSpPr txBox="1"/>
          <p:nvPr/>
        </p:nvSpPr>
        <p:spPr>
          <a:xfrm>
            <a:off x="6198450" y="4072855"/>
            <a:ext cx="264816" cy="276999"/>
          </a:xfrm>
          <a:prstGeom prst="rect">
            <a:avLst/>
          </a:prstGeom>
          <a:noFill/>
        </p:spPr>
        <p:txBody>
          <a:bodyPr wrap="none" rtlCol="0">
            <a:spAutoFit/>
          </a:bodyPr>
          <a:lstStyle/>
          <a:p>
            <a:r>
              <a:rPr lang="en-US" sz="1200" dirty="0"/>
              <a:t>X</a:t>
            </a:r>
          </a:p>
        </p:txBody>
      </p:sp>
      <p:sp>
        <p:nvSpPr>
          <p:cNvPr id="313" name="ZoneTexte 312"/>
          <p:cNvSpPr txBox="1"/>
          <p:nvPr/>
        </p:nvSpPr>
        <p:spPr>
          <a:xfrm>
            <a:off x="7356482" y="4072855"/>
            <a:ext cx="264816" cy="276999"/>
          </a:xfrm>
          <a:prstGeom prst="rect">
            <a:avLst/>
          </a:prstGeom>
          <a:noFill/>
        </p:spPr>
        <p:txBody>
          <a:bodyPr wrap="none" rtlCol="0">
            <a:spAutoFit/>
          </a:bodyPr>
          <a:lstStyle/>
          <a:p>
            <a:r>
              <a:rPr lang="en-US" sz="1200" dirty="0"/>
              <a:t>X</a:t>
            </a:r>
          </a:p>
        </p:txBody>
      </p:sp>
      <p:sp>
        <p:nvSpPr>
          <p:cNvPr id="314" name="ZoneTexte 313"/>
          <p:cNvSpPr txBox="1"/>
          <p:nvPr/>
        </p:nvSpPr>
        <p:spPr>
          <a:xfrm>
            <a:off x="8628517" y="4072855"/>
            <a:ext cx="264816" cy="276999"/>
          </a:xfrm>
          <a:prstGeom prst="rect">
            <a:avLst/>
          </a:prstGeom>
          <a:noFill/>
        </p:spPr>
        <p:txBody>
          <a:bodyPr wrap="none" rtlCol="0">
            <a:spAutoFit/>
          </a:bodyPr>
          <a:lstStyle/>
          <a:p>
            <a:r>
              <a:rPr lang="en-US" sz="1200" dirty="0"/>
              <a:t>X</a:t>
            </a:r>
          </a:p>
        </p:txBody>
      </p:sp>
      <p:sp>
        <p:nvSpPr>
          <p:cNvPr id="315" name="ZoneTexte 314"/>
          <p:cNvSpPr txBox="1"/>
          <p:nvPr/>
        </p:nvSpPr>
        <p:spPr>
          <a:xfrm>
            <a:off x="9785932" y="4072855"/>
            <a:ext cx="264816" cy="276999"/>
          </a:xfrm>
          <a:prstGeom prst="rect">
            <a:avLst/>
          </a:prstGeom>
          <a:noFill/>
        </p:spPr>
        <p:txBody>
          <a:bodyPr wrap="none" rtlCol="0">
            <a:spAutoFit/>
          </a:bodyPr>
          <a:lstStyle/>
          <a:p>
            <a:r>
              <a:rPr lang="en-US" sz="1200" dirty="0"/>
              <a:t>X</a:t>
            </a:r>
          </a:p>
        </p:txBody>
      </p:sp>
      <p:sp>
        <p:nvSpPr>
          <p:cNvPr id="316" name="ZoneTexte 315"/>
          <p:cNvSpPr txBox="1"/>
          <p:nvPr/>
        </p:nvSpPr>
        <p:spPr>
          <a:xfrm>
            <a:off x="4700876" y="5360439"/>
            <a:ext cx="931730" cy="276999"/>
          </a:xfrm>
          <a:prstGeom prst="rect">
            <a:avLst/>
          </a:prstGeom>
          <a:noFill/>
        </p:spPr>
        <p:txBody>
          <a:bodyPr wrap="none" rtlCol="0">
            <a:spAutoFit/>
          </a:bodyPr>
          <a:lstStyle/>
          <a:p>
            <a:r>
              <a:rPr lang="en-US" sz="1200" dirty="0"/>
              <a:t>As Required</a:t>
            </a:r>
          </a:p>
        </p:txBody>
      </p:sp>
      <p:sp>
        <p:nvSpPr>
          <p:cNvPr id="317" name="ZoneTexte 316"/>
          <p:cNvSpPr txBox="1"/>
          <p:nvPr/>
        </p:nvSpPr>
        <p:spPr>
          <a:xfrm>
            <a:off x="4697240" y="5163508"/>
            <a:ext cx="931730" cy="276999"/>
          </a:xfrm>
          <a:prstGeom prst="rect">
            <a:avLst/>
          </a:prstGeom>
          <a:noFill/>
        </p:spPr>
        <p:txBody>
          <a:bodyPr wrap="none" rtlCol="0">
            <a:spAutoFit/>
          </a:bodyPr>
          <a:lstStyle/>
          <a:p>
            <a:r>
              <a:rPr lang="en-US" sz="1200" dirty="0"/>
              <a:t>As Required</a:t>
            </a:r>
          </a:p>
        </p:txBody>
      </p:sp>
      <p:sp>
        <p:nvSpPr>
          <p:cNvPr id="325" name="Rectangle à coins arrondis 324"/>
          <p:cNvSpPr/>
          <p:nvPr/>
        </p:nvSpPr>
        <p:spPr>
          <a:xfrm>
            <a:off x="2316074" y="1997920"/>
            <a:ext cx="2039796" cy="4080153"/>
          </a:xfrm>
          <a:prstGeom prst="roundRect">
            <a:avLst>
              <a:gd name="adj" fmla="val 7883"/>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38" name="Groupe 137"/>
          <p:cNvGrpSpPr/>
          <p:nvPr/>
        </p:nvGrpSpPr>
        <p:grpSpPr>
          <a:xfrm>
            <a:off x="2486546" y="4118095"/>
            <a:ext cx="999994" cy="1636798"/>
            <a:chOff x="5662151" y="1494600"/>
            <a:chExt cx="996841" cy="1845511"/>
          </a:xfrm>
        </p:grpSpPr>
        <p:sp>
          <p:nvSpPr>
            <p:cNvPr id="140" name="Rectangle à coins arrondis 139"/>
            <p:cNvSpPr/>
            <p:nvPr/>
          </p:nvSpPr>
          <p:spPr>
            <a:xfrm>
              <a:off x="5662151" y="1494600"/>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err="1">
                  <a:solidFill>
                    <a:schemeClr val="accent2">
                      <a:lumMod val="50000"/>
                    </a:schemeClr>
                  </a:solidFill>
                </a:rPr>
                <a:t>Identificat</a:t>
              </a:r>
              <a:r>
                <a:rPr lang="en-US" sz="1100" b="1" dirty="0">
                  <a:solidFill>
                    <a:schemeClr val="accent2">
                      <a:lumMod val="50000"/>
                    </a:schemeClr>
                  </a:solidFill>
                </a:rPr>
                <a:t>.</a:t>
              </a:r>
            </a:p>
          </p:txBody>
        </p:sp>
        <p:sp>
          <p:nvSpPr>
            <p:cNvPr id="142" name="Rectangle à coins arrondis 141"/>
            <p:cNvSpPr/>
            <p:nvPr/>
          </p:nvSpPr>
          <p:spPr>
            <a:xfrm>
              <a:off x="5662151" y="1705603"/>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accent2">
                      <a:lumMod val="50000"/>
                    </a:schemeClr>
                  </a:solidFill>
                </a:rPr>
                <a:t>Functional</a:t>
              </a:r>
            </a:p>
          </p:txBody>
        </p:sp>
        <p:sp>
          <p:nvSpPr>
            <p:cNvPr id="147" name="Rectangle à coins arrondis 146"/>
            <p:cNvSpPr/>
            <p:nvPr/>
          </p:nvSpPr>
          <p:spPr>
            <a:xfrm>
              <a:off x="5662151" y="2549614"/>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accent2">
                      <a:lumMod val="50000"/>
                    </a:schemeClr>
                  </a:solidFill>
                </a:rPr>
                <a:t>Life cycle</a:t>
              </a:r>
            </a:p>
          </p:txBody>
        </p:sp>
        <p:sp>
          <p:nvSpPr>
            <p:cNvPr id="148" name="Rectangle à coins arrondis 147"/>
            <p:cNvSpPr/>
            <p:nvPr/>
          </p:nvSpPr>
          <p:spPr>
            <a:xfrm>
              <a:off x="5662151" y="1916606"/>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accent2">
                      <a:lumMod val="50000"/>
                    </a:schemeClr>
                  </a:solidFill>
                </a:rPr>
                <a:t>Technical</a:t>
              </a:r>
            </a:p>
          </p:txBody>
        </p:sp>
        <p:sp>
          <p:nvSpPr>
            <p:cNvPr id="149" name="Rectangle à coins arrondis 148"/>
            <p:cNvSpPr/>
            <p:nvPr/>
          </p:nvSpPr>
          <p:spPr>
            <a:xfrm>
              <a:off x="5662151" y="2127609"/>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accent2">
                      <a:lumMod val="50000"/>
                    </a:schemeClr>
                  </a:solidFill>
                </a:rPr>
                <a:t>Location</a:t>
              </a:r>
            </a:p>
          </p:txBody>
        </p:sp>
        <p:sp>
          <p:nvSpPr>
            <p:cNvPr id="150" name="Rectangle à coins arrondis 149"/>
            <p:cNvSpPr/>
            <p:nvPr/>
          </p:nvSpPr>
          <p:spPr>
            <a:xfrm>
              <a:off x="5662151" y="2338611"/>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accent2">
                      <a:lumMod val="50000"/>
                    </a:schemeClr>
                  </a:solidFill>
                </a:rPr>
                <a:t>Geometry</a:t>
              </a:r>
            </a:p>
          </p:txBody>
        </p:sp>
        <p:sp>
          <p:nvSpPr>
            <p:cNvPr id="152" name="Rectangle à coins arrondis 151"/>
            <p:cNvSpPr/>
            <p:nvPr/>
          </p:nvSpPr>
          <p:spPr>
            <a:xfrm>
              <a:off x="5662151" y="2749553"/>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accent2">
                      <a:lumMod val="50000"/>
                    </a:schemeClr>
                  </a:solidFill>
                </a:rPr>
                <a:t>Condition</a:t>
              </a:r>
            </a:p>
          </p:txBody>
        </p:sp>
        <p:sp>
          <p:nvSpPr>
            <p:cNvPr id="154" name="Rectangle à coins arrondis 153"/>
            <p:cNvSpPr/>
            <p:nvPr/>
          </p:nvSpPr>
          <p:spPr>
            <a:xfrm>
              <a:off x="5662151" y="2960558"/>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accent2">
                      <a:lumMod val="50000"/>
                    </a:schemeClr>
                  </a:solidFill>
                </a:rPr>
                <a:t>Operation</a:t>
              </a:r>
            </a:p>
          </p:txBody>
        </p:sp>
        <p:sp>
          <p:nvSpPr>
            <p:cNvPr id="156" name="Rectangle à coins arrondis 155"/>
            <p:cNvSpPr/>
            <p:nvPr/>
          </p:nvSpPr>
          <p:spPr>
            <a:xfrm>
              <a:off x="5662151" y="3171562"/>
              <a:ext cx="996841" cy="16854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err="1">
                  <a:solidFill>
                    <a:schemeClr val="accent2">
                      <a:lumMod val="50000"/>
                    </a:schemeClr>
                  </a:solidFill>
                </a:rPr>
                <a:t>Mainten</a:t>
              </a:r>
              <a:r>
                <a:rPr lang="en-US" sz="1100" b="1" dirty="0">
                  <a:solidFill>
                    <a:schemeClr val="accent2">
                      <a:lumMod val="50000"/>
                    </a:schemeClr>
                  </a:solidFill>
                </a:rPr>
                <a:t>.</a:t>
              </a:r>
            </a:p>
          </p:txBody>
        </p:sp>
      </p:grpSp>
      <p:pic>
        <p:nvPicPr>
          <p:cNvPr id="262" name="Image 261"/>
          <p:cNvPicPr>
            <a:picLocks noChangeAspect="1"/>
          </p:cNvPicPr>
          <p:nvPr/>
        </p:nvPicPr>
        <p:blipFill>
          <a:blip r:embed="rId3"/>
          <a:stretch>
            <a:fillRect/>
          </a:stretch>
        </p:blipFill>
        <p:spPr>
          <a:xfrm>
            <a:off x="3096488" y="2458920"/>
            <a:ext cx="266647" cy="418433"/>
          </a:xfrm>
          <a:prstGeom prst="rect">
            <a:avLst/>
          </a:prstGeom>
          <a:solidFill>
            <a:schemeClr val="bg1">
              <a:alpha val="94000"/>
            </a:schemeClr>
          </a:solidFill>
        </p:spPr>
      </p:pic>
      <p:sp>
        <p:nvSpPr>
          <p:cNvPr id="26" name="ZoneTexte 25"/>
          <p:cNvSpPr txBox="1"/>
          <p:nvPr/>
        </p:nvSpPr>
        <p:spPr>
          <a:xfrm>
            <a:off x="2717135" y="2997642"/>
            <a:ext cx="884345" cy="338554"/>
          </a:xfrm>
          <a:prstGeom prst="rect">
            <a:avLst/>
          </a:prstGeom>
          <a:noFill/>
        </p:spPr>
        <p:txBody>
          <a:bodyPr wrap="none" rtlCol="0">
            <a:spAutoFit/>
          </a:bodyPr>
          <a:lstStyle/>
          <a:p>
            <a:r>
              <a:rPr lang="en-US" sz="1600" b="1" dirty="0"/>
              <a:t>Concept</a:t>
            </a:r>
          </a:p>
        </p:txBody>
      </p:sp>
      <p:grpSp>
        <p:nvGrpSpPr>
          <p:cNvPr id="67" name="Groupe 66"/>
          <p:cNvGrpSpPr/>
          <p:nvPr/>
        </p:nvGrpSpPr>
        <p:grpSpPr>
          <a:xfrm>
            <a:off x="3555774" y="4175726"/>
            <a:ext cx="742636" cy="1771813"/>
            <a:chOff x="2711102" y="2269119"/>
            <a:chExt cx="742636" cy="1771813"/>
          </a:xfrm>
        </p:grpSpPr>
        <p:pic>
          <p:nvPicPr>
            <p:cNvPr id="294" name="Image 293"/>
            <p:cNvPicPr>
              <a:picLocks noChangeAspect="1"/>
            </p:cNvPicPr>
            <p:nvPr/>
          </p:nvPicPr>
          <p:blipFill>
            <a:blip r:embed="rId4"/>
            <a:stretch>
              <a:fillRect/>
            </a:stretch>
          </p:blipFill>
          <p:spPr>
            <a:xfrm>
              <a:off x="2737105" y="3116198"/>
              <a:ext cx="565827" cy="484266"/>
            </a:xfrm>
            <a:prstGeom prst="rect">
              <a:avLst/>
            </a:prstGeom>
          </p:spPr>
        </p:pic>
        <p:pic>
          <p:nvPicPr>
            <p:cNvPr id="295" name="Image 294"/>
            <p:cNvPicPr>
              <a:picLocks noChangeAspect="1"/>
            </p:cNvPicPr>
            <p:nvPr/>
          </p:nvPicPr>
          <p:blipFill>
            <a:blip r:embed="rId4"/>
            <a:stretch>
              <a:fillRect/>
            </a:stretch>
          </p:blipFill>
          <p:spPr>
            <a:xfrm>
              <a:off x="2719166" y="2269119"/>
              <a:ext cx="565827" cy="484266"/>
            </a:xfrm>
            <a:prstGeom prst="rect">
              <a:avLst/>
            </a:prstGeom>
          </p:spPr>
        </p:pic>
        <p:pic>
          <p:nvPicPr>
            <p:cNvPr id="296" name="Image 295"/>
            <p:cNvPicPr>
              <a:picLocks noChangeAspect="1"/>
            </p:cNvPicPr>
            <p:nvPr/>
          </p:nvPicPr>
          <p:blipFill>
            <a:blip r:embed="rId4"/>
            <a:stretch>
              <a:fillRect/>
            </a:stretch>
          </p:blipFill>
          <p:spPr>
            <a:xfrm>
              <a:off x="2727230" y="3556666"/>
              <a:ext cx="565827" cy="484266"/>
            </a:xfrm>
            <a:prstGeom prst="rect">
              <a:avLst/>
            </a:prstGeom>
          </p:spPr>
        </p:pic>
        <p:pic>
          <p:nvPicPr>
            <p:cNvPr id="297" name="Image 296"/>
            <p:cNvPicPr>
              <a:picLocks noChangeAspect="1"/>
            </p:cNvPicPr>
            <p:nvPr/>
          </p:nvPicPr>
          <p:blipFill>
            <a:blip r:embed="rId4"/>
            <a:stretch>
              <a:fillRect/>
            </a:stretch>
          </p:blipFill>
          <p:spPr>
            <a:xfrm>
              <a:off x="2711102" y="2717376"/>
              <a:ext cx="565827" cy="484266"/>
            </a:xfrm>
            <a:prstGeom prst="rect">
              <a:avLst/>
            </a:prstGeom>
          </p:spPr>
        </p:pic>
        <p:grpSp>
          <p:nvGrpSpPr>
            <p:cNvPr id="298" name="Groupe 297"/>
            <p:cNvGrpSpPr/>
            <p:nvPr/>
          </p:nvGrpSpPr>
          <p:grpSpPr>
            <a:xfrm>
              <a:off x="3182611" y="2342132"/>
              <a:ext cx="271127" cy="1057803"/>
              <a:chOff x="3871840" y="3424899"/>
              <a:chExt cx="262358" cy="1023589"/>
            </a:xfrm>
          </p:grpSpPr>
          <p:pic>
            <p:nvPicPr>
              <p:cNvPr id="299" name="Image 298"/>
              <p:cNvPicPr>
                <a:picLocks noChangeAspect="1"/>
              </p:cNvPicPr>
              <p:nvPr/>
            </p:nvPicPr>
            <p:blipFill>
              <a:blip r:embed="rId5"/>
              <a:stretch>
                <a:fillRect/>
              </a:stretch>
            </p:blipFill>
            <p:spPr>
              <a:xfrm>
                <a:off x="3871840" y="3424899"/>
                <a:ext cx="262358" cy="184470"/>
              </a:xfrm>
              <a:prstGeom prst="rect">
                <a:avLst/>
              </a:prstGeom>
            </p:spPr>
          </p:pic>
          <p:pic>
            <p:nvPicPr>
              <p:cNvPr id="300" name="Image 299"/>
              <p:cNvPicPr>
                <a:picLocks noChangeAspect="1"/>
              </p:cNvPicPr>
              <p:nvPr/>
            </p:nvPicPr>
            <p:blipFill>
              <a:blip r:embed="rId5"/>
              <a:stretch>
                <a:fillRect/>
              </a:stretch>
            </p:blipFill>
            <p:spPr>
              <a:xfrm>
                <a:off x="3871840" y="3592723"/>
                <a:ext cx="262358" cy="184470"/>
              </a:xfrm>
              <a:prstGeom prst="rect">
                <a:avLst/>
              </a:prstGeom>
            </p:spPr>
          </p:pic>
          <p:pic>
            <p:nvPicPr>
              <p:cNvPr id="301" name="Image 300"/>
              <p:cNvPicPr>
                <a:picLocks noChangeAspect="1"/>
              </p:cNvPicPr>
              <p:nvPr/>
            </p:nvPicPr>
            <p:blipFill>
              <a:blip r:embed="rId5"/>
              <a:stretch>
                <a:fillRect/>
              </a:stretch>
            </p:blipFill>
            <p:spPr>
              <a:xfrm>
                <a:off x="3871840" y="3760547"/>
                <a:ext cx="262358" cy="184470"/>
              </a:xfrm>
              <a:prstGeom prst="rect">
                <a:avLst/>
              </a:prstGeom>
            </p:spPr>
          </p:pic>
          <p:pic>
            <p:nvPicPr>
              <p:cNvPr id="302" name="Image 301"/>
              <p:cNvPicPr>
                <a:picLocks noChangeAspect="1"/>
              </p:cNvPicPr>
              <p:nvPr/>
            </p:nvPicPr>
            <p:blipFill>
              <a:blip r:embed="rId5"/>
              <a:stretch>
                <a:fillRect/>
              </a:stretch>
            </p:blipFill>
            <p:spPr>
              <a:xfrm>
                <a:off x="3871840" y="3928371"/>
                <a:ext cx="262358" cy="184470"/>
              </a:xfrm>
              <a:prstGeom prst="rect">
                <a:avLst/>
              </a:prstGeom>
            </p:spPr>
          </p:pic>
          <p:pic>
            <p:nvPicPr>
              <p:cNvPr id="303" name="Image 302"/>
              <p:cNvPicPr>
                <a:picLocks noChangeAspect="1"/>
              </p:cNvPicPr>
              <p:nvPr/>
            </p:nvPicPr>
            <p:blipFill>
              <a:blip r:embed="rId5"/>
              <a:stretch>
                <a:fillRect/>
              </a:stretch>
            </p:blipFill>
            <p:spPr>
              <a:xfrm>
                <a:off x="3871840" y="4096195"/>
                <a:ext cx="262358" cy="184470"/>
              </a:xfrm>
              <a:prstGeom prst="rect">
                <a:avLst/>
              </a:prstGeom>
            </p:spPr>
          </p:pic>
          <p:pic>
            <p:nvPicPr>
              <p:cNvPr id="304" name="Image 303"/>
              <p:cNvPicPr>
                <a:picLocks noChangeAspect="1"/>
              </p:cNvPicPr>
              <p:nvPr/>
            </p:nvPicPr>
            <p:blipFill>
              <a:blip r:embed="rId5"/>
              <a:stretch>
                <a:fillRect/>
              </a:stretch>
            </p:blipFill>
            <p:spPr>
              <a:xfrm>
                <a:off x="3871840" y="4264018"/>
                <a:ext cx="262358" cy="184470"/>
              </a:xfrm>
              <a:prstGeom prst="rect">
                <a:avLst/>
              </a:prstGeom>
            </p:spPr>
          </p:pic>
        </p:grpSp>
      </p:grpSp>
      <p:sp>
        <p:nvSpPr>
          <p:cNvPr id="305" name="ZoneTexte 304"/>
          <p:cNvSpPr txBox="1"/>
          <p:nvPr/>
        </p:nvSpPr>
        <p:spPr>
          <a:xfrm rot="16200000">
            <a:off x="-642506" y="4785109"/>
            <a:ext cx="1938351" cy="369332"/>
          </a:xfrm>
          <a:prstGeom prst="rect">
            <a:avLst/>
          </a:prstGeom>
          <a:noFill/>
        </p:spPr>
        <p:txBody>
          <a:bodyPr wrap="none" rtlCol="0">
            <a:spAutoFit/>
          </a:bodyPr>
          <a:lstStyle/>
          <a:p>
            <a:r>
              <a:rPr lang="en-US" b="1" i="1" dirty="0">
                <a:solidFill>
                  <a:srgbClr val="FF0000"/>
                </a:solidFill>
              </a:rPr>
              <a:t>Objects Properties</a:t>
            </a:r>
          </a:p>
        </p:txBody>
      </p:sp>
      <p:sp>
        <p:nvSpPr>
          <p:cNvPr id="318" name="ZoneTexte 317"/>
          <p:cNvSpPr txBox="1"/>
          <p:nvPr/>
        </p:nvSpPr>
        <p:spPr>
          <a:xfrm>
            <a:off x="2641234" y="2015334"/>
            <a:ext cx="1283878" cy="400110"/>
          </a:xfrm>
          <a:prstGeom prst="rect">
            <a:avLst/>
          </a:prstGeom>
          <a:noFill/>
        </p:spPr>
        <p:txBody>
          <a:bodyPr wrap="none" rtlCol="0">
            <a:spAutoFit/>
          </a:bodyPr>
          <a:lstStyle/>
          <a:p>
            <a:r>
              <a:rPr lang="en-US" sz="2000" b="1" dirty="0">
                <a:solidFill>
                  <a:srgbClr val="00B050"/>
                </a:solidFill>
              </a:rPr>
              <a:t>Dictionary</a:t>
            </a:r>
          </a:p>
        </p:txBody>
      </p:sp>
      <p:sp>
        <p:nvSpPr>
          <p:cNvPr id="319" name="Hexagone 318"/>
          <p:cNvSpPr/>
          <p:nvPr/>
        </p:nvSpPr>
        <p:spPr>
          <a:xfrm>
            <a:off x="2869529" y="3543131"/>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bg1"/>
                </a:solidFill>
              </a:rPr>
              <a:t>ID-D</a:t>
            </a:r>
          </a:p>
        </p:txBody>
      </p:sp>
      <p:sp>
        <p:nvSpPr>
          <p:cNvPr id="324" name="ZoneTexte 323"/>
          <p:cNvSpPr txBox="1"/>
          <p:nvPr/>
        </p:nvSpPr>
        <p:spPr>
          <a:xfrm>
            <a:off x="2820174" y="3234071"/>
            <a:ext cx="792205" cy="307777"/>
          </a:xfrm>
          <a:prstGeom prst="rect">
            <a:avLst/>
          </a:prstGeom>
          <a:noFill/>
        </p:spPr>
        <p:txBody>
          <a:bodyPr wrap="none" rtlCol="0">
            <a:spAutoFit/>
          </a:bodyPr>
          <a:lstStyle/>
          <a:p>
            <a:r>
              <a:rPr lang="en-US" sz="1400" dirty="0"/>
              <a:t>Object</a:t>
            </a:r>
          </a:p>
        </p:txBody>
      </p:sp>
      <p:sp>
        <p:nvSpPr>
          <p:cNvPr id="326" name="Rectangle à coins arrondis 325"/>
          <p:cNvSpPr/>
          <p:nvPr/>
        </p:nvSpPr>
        <p:spPr>
          <a:xfrm>
            <a:off x="4525755" y="1997920"/>
            <a:ext cx="3478484" cy="4080151"/>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ZoneTexte 326"/>
          <p:cNvSpPr txBox="1"/>
          <p:nvPr/>
        </p:nvSpPr>
        <p:spPr>
          <a:xfrm>
            <a:off x="5240399" y="2028135"/>
            <a:ext cx="1688347" cy="400110"/>
          </a:xfrm>
          <a:prstGeom prst="rect">
            <a:avLst/>
          </a:prstGeom>
          <a:noFill/>
        </p:spPr>
        <p:txBody>
          <a:bodyPr wrap="none" rtlCol="0">
            <a:spAutoFit/>
          </a:bodyPr>
          <a:lstStyle/>
          <a:p>
            <a:r>
              <a:rPr lang="en-US" sz="2000" b="1" dirty="0">
                <a:solidFill>
                  <a:srgbClr val="00B050"/>
                </a:solidFill>
              </a:rPr>
              <a:t>Project Model</a:t>
            </a:r>
          </a:p>
        </p:txBody>
      </p:sp>
      <p:sp>
        <p:nvSpPr>
          <p:cNvPr id="339" name="Rectangle à coins arrondis 338"/>
          <p:cNvSpPr/>
          <p:nvPr/>
        </p:nvSpPr>
        <p:spPr>
          <a:xfrm>
            <a:off x="563716" y="1997921"/>
            <a:ext cx="1575766" cy="4077181"/>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ZoneTexte 339"/>
          <p:cNvSpPr txBox="1"/>
          <p:nvPr/>
        </p:nvSpPr>
        <p:spPr>
          <a:xfrm>
            <a:off x="662742" y="2028135"/>
            <a:ext cx="1247393" cy="400110"/>
          </a:xfrm>
          <a:prstGeom prst="rect">
            <a:avLst/>
          </a:prstGeom>
          <a:noFill/>
        </p:spPr>
        <p:txBody>
          <a:bodyPr wrap="none" rtlCol="0">
            <a:spAutoFit/>
          </a:bodyPr>
          <a:lstStyle/>
          <a:p>
            <a:r>
              <a:rPr lang="en-US" sz="2000" b="1" dirty="0">
                <a:solidFill>
                  <a:srgbClr val="00B050"/>
                </a:solidFill>
              </a:rPr>
              <a:t>Catalogue</a:t>
            </a:r>
          </a:p>
        </p:txBody>
      </p:sp>
      <p:sp>
        <p:nvSpPr>
          <p:cNvPr id="341" name="ZoneTexte 340"/>
          <p:cNvSpPr txBox="1"/>
          <p:nvPr/>
        </p:nvSpPr>
        <p:spPr>
          <a:xfrm>
            <a:off x="560343" y="3000975"/>
            <a:ext cx="1580817" cy="338554"/>
          </a:xfrm>
          <a:prstGeom prst="rect">
            <a:avLst/>
          </a:prstGeom>
          <a:noFill/>
        </p:spPr>
        <p:txBody>
          <a:bodyPr wrap="none" rtlCol="0">
            <a:spAutoFit/>
          </a:bodyPr>
          <a:lstStyle/>
          <a:p>
            <a:r>
              <a:rPr lang="en-US" sz="1600" b="1" dirty="0"/>
              <a:t>Referenced item</a:t>
            </a:r>
          </a:p>
        </p:txBody>
      </p:sp>
      <p:sp>
        <p:nvSpPr>
          <p:cNvPr id="342" name="Hexagone 341"/>
          <p:cNvSpPr/>
          <p:nvPr/>
        </p:nvSpPr>
        <p:spPr>
          <a:xfrm>
            <a:off x="993534" y="3540006"/>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ID-C</a:t>
            </a:r>
          </a:p>
        </p:txBody>
      </p:sp>
      <p:sp>
        <p:nvSpPr>
          <p:cNvPr id="343" name="ZoneTexte 342"/>
          <p:cNvSpPr txBox="1"/>
          <p:nvPr/>
        </p:nvSpPr>
        <p:spPr>
          <a:xfrm>
            <a:off x="992911" y="3253762"/>
            <a:ext cx="667170" cy="307777"/>
          </a:xfrm>
          <a:prstGeom prst="rect">
            <a:avLst/>
          </a:prstGeom>
          <a:noFill/>
        </p:spPr>
        <p:txBody>
          <a:bodyPr wrap="none" rtlCol="0">
            <a:spAutoFit/>
          </a:bodyPr>
          <a:lstStyle/>
          <a:p>
            <a:r>
              <a:rPr lang="en-US" sz="1400" dirty="0"/>
              <a:t>Object</a:t>
            </a:r>
          </a:p>
        </p:txBody>
      </p:sp>
      <p:sp>
        <p:nvSpPr>
          <p:cNvPr id="344" name="ZoneTexte 343"/>
          <p:cNvSpPr txBox="1"/>
          <p:nvPr/>
        </p:nvSpPr>
        <p:spPr>
          <a:xfrm>
            <a:off x="1199162" y="4057646"/>
            <a:ext cx="264816" cy="276999"/>
          </a:xfrm>
          <a:prstGeom prst="rect">
            <a:avLst/>
          </a:prstGeom>
          <a:noFill/>
        </p:spPr>
        <p:txBody>
          <a:bodyPr wrap="none" rtlCol="0">
            <a:spAutoFit/>
          </a:bodyPr>
          <a:lstStyle/>
          <a:p>
            <a:r>
              <a:rPr lang="en-US" sz="1200" dirty="0"/>
              <a:t>X</a:t>
            </a:r>
          </a:p>
        </p:txBody>
      </p:sp>
      <p:sp>
        <p:nvSpPr>
          <p:cNvPr id="345" name="ZoneTexte 344"/>
          <p:cNvSpPr txBox="1"/>
          <p:nvPr/>
        </p:nvSpPr>
        <p:spPr>
          <a:xfrm>
            <a:off x="848128" y="4236096"/>
            <a:ext cx="1072473" cy="276999"/>
          </a:xfrm>
          <a:prstGeom prst="rect">
            <a:avLst/>
          </a:prstGeom>
          <a:noFill/>
        </p:spPr>
        <p:txBody>
          <a:bodyPr wrap="none" rtlCol="0">
            <a:spAutoFit/>
          </a:bodyPr>
          <a:lstStyle/>
          <a:p>
            <a:r>
              <a:rPr lang="en-US" sz="1200" dirty="0"/>
              <a:t>Manufactured</a:t>
            </a:r>
          </a:p>
        </p:txBody>
      </p:sp>
      <p:sp>
        <p:nvSpPr>
          <p:cNvPr id="346" name="ZoneTexte 345"/>
          <p:cNvSpPr txBox="1"/>
          <p:nvPr/>
        </p:nvSpPr>
        <p:spPr>
          <a:xfrm>
            <a:off x="845769" y="4423767"/>
            <a:ext cx="1072473" cy="276999"/>
          </a:xfrm>
          <a:prstGeom prst="rect">
            <a:avLst/>
          </a:prstGeom>
          <a:noFill/>
        </p:spPr>
        <p:txBody>
          <a:bodyPr wrap="none" rtlCol="0">
            <a:spAutoFit/>
          </a:bodyPr>
          <a:lstStyle/>
          <a:p>
            <a:r>
              <a:rPr lang="en-US" sz="1200" dirty="0"/>
              <a:t>Manufactured</a:t>
            </a:r>
          </a:p>
        </p:txBody>
      </p:sp>
      <p:sp>
        <p:nvSpPr>
          <p:cNvPr id="347" name="ZoneTexte 346"/>
          <p:cNvSpPr txBox="1"/>
          <p:nvPr/>
        </p:nvSpPr>
        <p:spPr>
          <a:xfrm>
            <a:off x="843520" y="4801059"/>
            <a:ext cx="1072473" cy="276999"/>
          </a:xfrm>
          <a:prstGeom prst="rect">
            <a:avLst/>
          </a:prstGeom>
          <a:noFill/>
        </p:spPr>
        <p:txBody>
          <a:bodyPr wrap="none" rtlCol="0">
            <a:spAutoFit/>
          </a:bodyPr>
          <a:lstStyle/>
          <a:p>
            <a:r>
              <a:rPr lang="en-US" sz="1200" dirty="0"/>
              <a:t>Manufactured</a:t>
            </a:r>
          </a:p>
        </p:txBody>
      </p:sp>
      <p:sp>
        <p:nvSpPr>
          <p:cNvPr id="348" name="ZoneTexte 347"/>
          <p:cNvSpPr txBox="1"/>
          <p:nvPr/>
        </p:nvSpPr>
        <p:spPr>
          <a:xfrm>
            <a:off x="813214" y="5539118"/>
            <a:ext cx="1072473" cy="276999"/>
          </a:xfrm>
          <a:prstGeom prst="rect">
            <a:avLst/>
          </a:prstGeom>
          <a:noFill/>
        </p:spPr>
        <p:txBody>
          <a:bodyPr wrap="none" rtlCol="0">
            <a:spAutoFit/>
          </a:bodyPr>
          <a:lstStyle/>
          <a:p>
            <a:r>
              <a:rPr lang="en-US" sz="1200" dirty="0"/>
              <a:t>Manufactured</a:t>
            </a:r>
          </a:p>
        </p:txBody>
      </p:sp>
      <p:sp>
        <p:nvSpPr>
          <p:cNvPr id="361" name="Rectangle à coins arrondis 360"/>
          <p:cNvSpPr/>
          <p:nvPr/>
        </p:nvSpPr>
        <p:spPr>
          <a:xfrm>
            <a:off x="8210088" y="1997921"/>
            <a:ext cx="3517147" cy="4077181"/>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ZoneTexte 361"/>
          <p:cNvSpPr txBox="1"/>
          <p:nvPr/>
        </p:nvSpPr>
        <p:spPr>
          <a:xfrm>
            <a:off x="9207521" y="2028135"/>
            <a:ext cx="1436227" cy="400110"/>
          </a:xfrm>
          <a:prstGeom prst="rect">
            <a:avLst/>
          </a:prstGeom>
          <a:noFill/>
        </p:spPr>
        <p:txBody>
          <a:bodyPr wrap="none" rtlCol="0">
            <a:spAutoFit/>
          </a:bodyPr>
          <a:lstStyle/>
          <a:p>
            <a:r>
              <a:rPr lang="en-US" sz="2000" b="1" dirty="0">
                <a:solidFill>
                  <a:srgbClr val="00B050"/>
                </a:solidFill>
              </a:rPr>
              <a:t>Digital Twin</a:t>
            </a:r>
          </a:p>
        </p:txBody>
      </p:sp>
      <p:sp>
        <p:nvSpPr>
          <p:cNvPr id="363" name="ZoneTexte 362"/>
          <p:cNvSpPr txBox="1"/>
          <p:nvPr/>
        </p:nvSpPr>
        <p:spPr>
          <a:xfrm>
            <a:off x="9785932" y="4633288"/>
            <a:ext cx="264816" cy="276999"/>
          </a:xfrm>
          <a:prstGeom prst="rect">
            <a:avLst/>
          </a:prstGeom>
          <a:noFill/>
        </p:spPr>
        <p:txBody>
          <a:bodyPr wrap="none" rtlCol="0">
            <a:spAutoFit/>
          </a:bodyPr>
          <a:lstStyle/>
          <a:p>
            <a:r>
              <a:rPr lang="en-US" sz="1200" dirty="0"/>
              <a:t>X</a:t>
            </a:r>
          </a:p>
        </p:txBody>
      </p:sp>
      <p:sp>
        <p:nvSpPr>
          <p:cNvPr id="364" name="ZoneTexte 363"/>
          <p:cNvSpPr txBox="1"/>
          <p:nvPr/>
        </p:nvSpPr>
        <p:spPr>
          <a:xfrm>
            <a:off x="9785932" y="4227947"/>
            <a:ext cx="264816" cy="276999"/>
          </a:xfrm>
          <a:prstGeom prst="rect">
            <a:avLst/>
          </a:prstGeom>
          <a:noFill/>
        </p:spPr>
        <p:txBody>
          <a:bodyPr wrap="none" rtlCol="0">
            <a:spAutoFit/>
          </a:bodyPr>
          <a:lstStyle/>
          <a:p>
            <a:r>
              <a:rPr lang="en-US" sz="1200" dirty="0"/>
              <a:t>X</a:t>
            </a:r>
          </a:p>
        </p:txBody>
      </p:sp>
      <p:cxnSp>
        <p:nvCxnSpPr>
          <p:cNvPr id="365" name="Connecteur droit 364"/>
          <p:cNvCxnSpPr/>
          <p:nvPr/>
        </p:nvCxnSpPr>
        <p:spPr>
          <a:xfrm>
            <a:off x="6905105" y="2728423"/>
            <a:ext cx="0" cy="2554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6" name="Connecteur droit 365"/>
          <p:cNvCxnSpPr/>
          <p:nvPr/>
        </p:nvCxnSpPr>
        <p:spPr>
          <a:xfrm>
            <a:off x="5779708" y="2742491"/>
            <a:ext cx="0" cy="2554417"/>
          </a:xfrm>
          <a:prstGeom prst="line">
            <a:avLst/>
          </a:prstGeom>
        </p:spPr>
        <p:style>
          <a:lnRef idx="1">
            <a:schemeClr val="accent1"/>
          </a:lnRef>
          <a:fillRef idx="0">
            <a:schemeClr val="accent1"/>
          </a:fillRef>
          <a:effectRef idx="0">
            <a:schemeClr val="accent1"/>
          </a:effectRef>
          <a:fontRef idx="minor">
            <a:schemeClr val="tx1"/>
          </a:fontRef>
        </p:style>
      </p:cxnSp>
      <p:sp>
        <p:nvSpPr>
          <p:cNvPr id="139" name="ZoneTexte 138"/>
          <p:cNvSpPr txBox="1"/>
          <p:nvPr/>
        </p:nvSpPr>
        <p:spPr>
          <a:xfrm>
            <a:off x="10685568" y="2564108"/>
            <a:ext cx="893771" cy="369332"/>
          </a:xfrm>
          <a:prstGeom prst="rect">
            <a:avLst/>
          </a:prstGeom>
          <a:noFill/>
        </p:spPr>
        <p:txBody>
          <a:bodyPr wrap="none" rtlCol="0">
            <a:spAutoFit/>
          </a:bodyPr>
          <a:lstStyle/>
          <a:p>
            <a:r>
              <a:rPr lang="en-US" dirty="0">
                <a:solidFill>
                  <a:srgbClr val="FF0000"/>
                </a:solidFill>
              </a:rPr>
              <a:t>State(s)</a:t>
            </a:r>
          </a:p>
        </p:txBody>
      </p:sp>
      <p:cxnSp>
        <p:nvCxnSpPr>
          <p:cNvPr id="141" name="Connecteur droit 140"/>
          <p:cNvCxnSpPr/>
          <p:nvPr/>
        </p:nvCxnSpPr>
        <p:spPr>
          <a:xfrm>
            <a:off x="10509088" y="2731111"/>
            <a:ext cx="0" cy="2554417"/>
          </a:xfrm>
          <a:prstGeom prst="line">
            <a:avLst/>
          </a:prstGeom>
        </p:spPr>
        <p:style>
          <a:lnRef idx="1">
            <a:schemeClr val="accent1"/>
          </a:lnRef>
          <a:fillRef idx="0">
            <a:schemeClr val="accent1"/>
          </a:fillRef>
          <a:effectRef idx="0">
            <a:schemeClr val="accent1"/>
          </a:effectRef>
          <a:fontRef idx="minor">
            <a:schemeClr val="tx1"/>
          </a:fontRef>
        </p:style>
      </p:cxnSp>
      <p:sp>
        <p:nvSpPr>
          <p:cNvPr id="143" name="ZoneTexte 142"/>
          <p:cNvSpPr txBox="1"/>
          <p:nvPr/>
        </p:nvSpPr>
        <p:spPr>
          <a:xfrm>
            <a:off x="10603670" y="2992105"/>
            <a:ext cx="1030860" cy="338554"/>
          </a:xfrm>
          <a:prstGeom prst="rect">
            <a:avLst/>
          </a:prstGeom>
          <a:noFill/>
        </p:spPr>
        <p:txBody>
          <a:bodyPr wrap="none" rtlCol="0">
            <a:spAutoFit/>
          </a:bodyPr>
          <a:lstStyle/>
          <a:p>
            <a:r>
              <a:rPr lang="en-US" sz="1600" b="1" dirty="0"/>
              <a:t>Func/</a:t>
            </a:r>
            <a:r>
              <a:rPr lang="en-US" sz="1600" b="1" dirty="0" err="1"/>
              <a:t>Phy</a:t>
            </a:r>
            <a:r>
              <a:rPr lang="en-US" sz="1600" b="1" dirty="0"/>
              <a:t>.</a:t>
            </a:r>
          </a:p>
        </p:txBody>
      </p:sp>
      <p:sp>
        <p:nvSpPr>
          <p:cNvPr id="144" name="Hexagone 143"/>
          <p:cNvSpPr/>
          <p:nvPr/>
        </p:nvSpPr>
        <p:spPr>
          <a:xfrm>
            <a:off x="10789278" y="3543073"/>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ID-XX</a:t>
            </a:r>
          </a:p>
        </p:txBody>
      </p:sp>
      <p:sp>
        <p:nvSpPr>
          <p:cNvPr id="146" name="ZoneTexte 145"/>
          <p:cNvSpPr txBox="1"/>
          <p:nvPr/>
        </p:nvSpPr>
        <p:spPr>
          <a:xfrm>
            <a:off x="10752292" y="3244585"/>
            <a:ext cx="667170" cy="307777"/>
          </a:xfrm>
          <a:prstGeom prst="rect">
            <a:avLst/>
          </a:prstGeom>
          <a:noFill/>
        </p:spPr>
        <p:txBody>
          <a:bodyPr wrap="none" rtlCol="0">
            <a:spAutoFit/>
          </a:bodyPr>
          <a:lstStyle/>
          <a:p>
            <a:r>
              <a:rPr lang="en-US" sz="1400" dirty="0"/>
              <a:t>Object</a:t>
            </a:r>
          </a:p>
        </p:txBody>
      </p:sp>
      <p:sp>
        <p:nvSpPr>
          <p:cNvPr id="157" name="ZoneTexte 156"/>
          <p:cNvSpPr txBox="1"/>
          <p:nvPr/>
        </p:nvSpPr>
        <p:spPr>
          <a:xfrm>
            <a:off x="10581012" y="4154920"/>
            <a:ext cx="1034874" cy="1569660"/>
          </a:xfrm>
          <a:prstGeom prst="rect">
            <a:avLst/>
          </a:prstGeom>
          <a:solidFill>
            <a:schemeClr val="bg1"/>
          </a:solidFill>
        </p:spPr>
        <p:txBody>
          <a:bodyPr wrap="square" lIns="36000" rIns="36000" rtlCol="0">
            <a:spAutoFit/>
          </a:bodyPr>
          <a:lstStyle/>
          <a:p>
            <a:pPr algn="ctr"/>
            <a:r>
              <a:rPr lang="en-US" sz="1200" dirty="0"/>
              <a:t>Related to what is traced (survey of infra, simulation of functional, tracking of operation,…)</a:t>
            </a:r>
          </a:p>
        </p:txBody>
      </p:sp>
      <p:sp>
        <p:nvSpPr>
          <p:cNvPr id="161" name="ZoneTexte 160"/>
          <p:cNvSpPr txBox="1"/>
          <p:nvPr/>
        </p:nvSpPr>
        <p:spPr>
          <a:xfrm>
            <a:off x="8255207" y="2564113"/>
            <a:ext cx="1024511" cy="369332"/>
          </a:xfrm>
          <a:prstGeom prst="rect">
            <a:avLst/>
          </a:prstGeom>
          <a:noFill/>
        </p:spPr>
        <p:txBody>
          <a:bodyPr wrap="none" rtlCol="0">
            <a:spAutoFit/>
          </a:bodyPr>
          <a:lstStyle/>
          <a:p>
            <a:r>
              <a:rPr lang="en-US" dirty="0">
                <a:solidFill>
                  <a:srgbClr val="FF0000"/>
                </a:solidFill>
              </a:rPr>
              <a:t>Maintain</a:t>
            </a:r>
          </a:p>
        </p:txBody>
      </p:sp>
      <p:sp>
        <p:nvSpPr>
          <p:cNvPr id="18" name="Flèche droite 17"/>
          <p:cNvSpPr/>
          <p:nvPr/>
        </p:nvSpPr>
        <p:spPr>
          <a:xfrm>
            <a:off x="3421771" y="2677841"/>
            <a:ext cx="1052515" cy="175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èche droite 172"/>
          <p:cNvSpPr/>
          <p:nvPr/>
        </p:nvSpPr>
        <p:spPr>
          <a:xfrm rot="10800000">
            <a:off x="1877514" y="2681253"/>
            <a:ext cx="1146241" cy="145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61243C-D417-4399-9C6B-632C66DA210B}"/>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96780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D842-9B95-4740-83C0-60EF643BDEB9}"/>
              </a:ext>
            </a:extLst>
          </p:cNvPr>
          <p:cNvSpPr>
            <a:spLocks noGrp="1"/>
          </p:cNvSpPr>
          <p:nvPr>
            <p:ph type="title"/>
          </p:nvPr>
        </p:nvSpPr>
        <p:spPr/>
        <p:txBody>
          <a:bodyPr/>
          <a:lstStyle/>
          <a:p>
            <a:r>
              <a:rPr lang="fr-FR" dirty="0"/>
              <a:t>Contents</a:t>
            </a:r>
            <a:endParaRPr lang="en-US" dirty="0"/>
          </a:p>
        </p:txBody>
      </p:sp>
      <p:sp>
        <p:nvSpPr>
          <p:cNvPr id="3" name="Content Placeholder 2">
            <a:extLst>
              <a:ext uri="{FF2B5EF4-FFF2-40B4-BE49-F238E27FC236}">
                <a16:creationId xmlns:a16="http://schemas.microsoft.com/office/drawing/2014/main" id="{DEB6F80D-CC68-47BD-8CAB-9B23CAF38E81}"/>
              </a:ext>
            </a:extLst>
          </p:cNvPr>
          <p:cNvSpPr>
            <a:spLocks noGrp="1"/>
          </p:cNvSpPr>
          <p:nvPr>
            <p:ph idx="1"/>
          </p:nvPr>
        </p:nvSpPr>
        <p:spPr/>
        <p:txBody>
          <a:bodyPr/>
          <a:lstStyle/>
          <a:p>
            <a:r>
              <a:rPr lang="en-US" dirty="0"/>
              <a:t>RailTopoModel (RTM), some insights</a:t>
            </a:r>
          </a:p>
          <a:p>
            <a:r>
              <a:rPr lang="en-US" dirty="0"/>
              <a:t>The importance of being semantic</a:t>
            </a:r>
          </a:p>
          <a:p>
            <a:r>
              <a:rPr lang="en-US" dirty="0"/>
              <a:t>Putting flesh on the bones: comprehensive system representation</a:t>
            </a:r>
          </a:p>
          <a:p>
            <a:r>
              <a:rPr lang="en-US" dirty="0"/>
              <a:t>From model cooperation to model federation:</a:t>
            </a:r>
            <a:br>
              <a:rPr lang="en-US" dirty="0"/>
            </a:br>
            <a:r>
              <a:rPr lang="en-US" dirty="0"/>
              <a:t>the S²R Common Data Model initiative</a:t>
            </a:r>
          </a:p>
        </p:txBody>
      </p:sp>
      <p:sp>
        <p:nvSpPr>
          <p:cNvPr id="4" name="Slide Number Placeholder 3">
            <a:extLst>
              <a:ext uri="{FF2B5EF4-FFF2-40B4-BE49-F238E27FC236}">
                <a16:creationId xmlns:a16="http://schemas.microsoft.com/office/drawing/2014/main" id="{A93D1932-0EAB-4D64-98FB-FEB1F3638316}"/>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70036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25290" y="239245"/>
            <a:ext cx="9711943" cy="442429"/>
          </a:xfrm>
          <a:prstGeom prst="rect">
            <a:avLst/>
          </a:prstGeom>
          <a:noFill/>
        </p:spPr>
        <p:txBody>
          <a:bodyPr wrap="square" rtlCol="0">
            <a:spAutoFit/>
          </a:bodyPr>
          <a:lstStyle/>
          <a:p>
            <a:pPr>
              <a:defRPr/>
            </a:pPr>
            <a:r>
              <a:rPr lang="en-US" sz="2275" kern="0" dirty="0">
                <a:latin typeface="+mj-lt"/>
                <a:cs typeface="Arial" pitchFamily="34" charset="0"/>
              </a:rPr>
              <a:t>System Modelling : Object life cycle &amp; Digital continuity (1/2) </a:t>
            </a:r>
          </a:p>
        </p:txBody>
      </p:sp>
      <p:pic>
        <p:nvPicPr>
          <p:cNvPr id="3" name="Image 2"/>
          <p:cNvPicPr>
            <a:picLocks noChangeAspect="1"/>
          </p:cNvPicPr>
          <p:nvPr/>
        </p:nvPicPr>
        <p:blipFill>
          <a:blip r:embed="rId2"/>
          <a:stretch>
            <a:fillRect/>
          </a:stretch>
        </p:blipFill>
        <p:spPr>
          <a:xfrm>
            <a:off x="133353" y="156781"/>
            <a:ext cx="1384359" cy="581900"/>
          </a:xfrm>
          <a:prstGeom prst="rect">
            <a:avLst/>
          </a:prstGeom>
        </p:spPr>
      </p:pic>
      <p:sp>
        <p:nvSpPr>
          <p:cNvPr id="7" name="ZoneTexte 6"/>
          <p:cNvSpPr txBox="1"/>
          <p:nvPr/>
        </p:nvSpPr>
        <p:spPr>
          <a:xfrm>
            <a:off x="5941761" y="2510323"/>
            <a:ext cx="816249" cy="369332"/>
          </a:xfrm>
          <a:prstGeom prst="rect">
            <a:avLst/>
          </a:prstGeom>
          <a:noFill/>
        </p:spPr>
        <p:txBody>
          <a:bodyPr wrap="none" rtlCol="0">
            <a:spAutoFit/>
          </a:bodyPr>
          <a:lstStyle/>
          <a:p>
            <a:r>
              <a:rPr lang="en-US" dirty="0">
                <a:solidFill>
                  <a:srgbClr val="FF0000"/>
                </a:solidFill>
              </a:rPr>
              <a:t>Design</a:t>
            </a:r>
          </a:p>
        </p:txBody>
      </p:sp>
      <p:sp>
        <p:nvSpPr>
          <p:cNvPr id="159" name="ZoneTexte 158"/>
          <p:cNvSpPr txBox="1"/>
          <p:nvPr/>
        </p:nvSpPr>
        <p:spPr>
          <a:xfrm>
            <a:off x="7120206" y="2510323"/>
            <a:ext cx="659155" cy="369332"/>
          </a:xfrm>
          <a:prstGeom prst="rect">
            <a:avLst/>
          </a:prstGeom>
          <a:noFill/>
        </p:spPr>
        <p:txBody>
          <a:bodyPr wrap="none" rtlCol="0">
            <a:spAutoFit/>
          </a:bodyPr>
          <a:lstStyle/>
          <a:p>
            <a:r>
              <a:rPr lang="en-US" dirty="0">
                <a:solidFill>
                  <a:srgbClr val="FF0000"/>
                </a:solidFill>
              </a:rPr>
              <a:t>Build</a:t>
            </a:r>
          </a:p>
        </p:txBody>
      </p:sp>
      <p:sp>
        <p:nvSpPr>
          <p:cNvPr id="160" name="ZoneTexte 159"/>
          <p:cNvSpPr txBox="1"/>
          <p:nvPr/>
        </p:nvSpPr>
        <p:spPr>
          <a:xfrm>
            <a:off x="9469460" y="2510323"/>
            <a:ext cx="947952" cy="369332"/>
          </a:xfrm>
          <a:prstGeom prst="rect">
            <a:avLst/>
          </a:prstGeom>
          <a:noFill/>
        </p:spPr>
        <p:txBody>
          <a:bodyPr wrap="none" rtlCol="0">
            <a:spAutoFit/>
          </a:bodyPr>
          <a:lstStyle/>
          <a:p>
            <a:r>
              <a:rPr lang="en-US" dirty="0">
                <a:solidFill>
                  <a:srgbClr val="FF0000"/>
                </a:solidFill>
              </a:rPr>
              <a:t>Operate</a:t>
            </a:r>
          </a:p>
        </p:txBody>
      </p:sp>
      <p:sp>
        <p:nvSpPr>
          <p:cNvPr id="186" name="ZoneTexte 185"/>
          <p:cNvSpPr txBox="1"/>
          <p:nvPr/>
        </p:nvSpPr>
        <p:spPr>
          <a:xfrm>
            <a:off x="4497978" y="2510323"/>
            <a:ext cx="1406604" cy="369332"/>
          </a:xfrm>
          <a:prstGeom prst="rect">
            <a:avLst/>
          </a:prstGeom>
          <a:noFill/>
        </p:spPr>
        <p:txBody>
          <a:bodyPr wrap="none" rtlCol="0">
            <a:spAutoFit/>
          </a:bodyPr>
          <a:lstStyle/>
          <a:p>
            <a:r>
              <a:rPr lang="en-US" dirty="0">
                <a:solidFill>
                  <a:srgbClr val="FF0000"/>
                </a:solidFill>
              </a:rPr>
              <a:t>Requirement</a:t>
            </a:r>
          </a:p>
        </p:txBody>
      </p:sp>
      <p:sp>
        <p:nvSpPr>
          <p:cNvPr id="28" name="ZoneTexte 27"/>
          <p:cNvSpPr txBox="1"/>
          <p:nvPr/>
        </p:nvSpPr>
        <p:spPr>
          <a:xfrm>
            <a:off x="4663537" y="2776950"/>
            <a:ext cx="918841" cy="338554"/>
          </a:xfrm>
          <a:prstGeom prst="rect">
            <a:avLst/>
          </a:prstGeom>
          <a:noFill/>
        </p:spPr>
        <p:txBody>
          <a:bodyPr wrap="none" rtlCol="0">
            <a:spAutoFit/>
          </a:bodyPr>
          <a:lstStyle/>
          <a:p>
            <a:r>
              <a:rPr lang="en-US" sz="1600" b="1" dirty="0"/>
              <a:t>Business</a:t>
            </a:r>
          </a:p>
        </p:txBody>
      </p:sp>
      <p:sp>
        <p:nvSpPr>
          <p:cNvPr id="267" name="ZoneTexte 266"/>
          <p:cNvSpPr txBox="1"/>
          <p:nvPr/>
        </p:nvSpPr>
        <p:spPr>
          <a:xfrm>
            <a:off x="6957300" y="2776950"/>
            <a:ext cx="864532" cy="338554"/>
          </a:xfrm>
          <a:prstGeom prst="rect">
            <a:avLst/>
          </a:prstGeom>
          <a:noFill/>
        </p:spPr>
        <p:txBody>
          <a:bodyPr wrap="none" rtlCol="0">
            <a:spAutoFit/>
          </a:bodyPr>
          <a:lstStyle/>
          <a:p>
            <a:r>
              <a:rPr lang="en-US" sz="1600" b="1" dirty="0"/>
              <a:t>Physical</a:t>
            </a:r>
          </a:p>
        </p:txBody>
      </p:sp>
      <p:sp>
        <p:nvSpPr>
          <p:cNvPr id="268" name="ZoneTexte 267"/>
          <p:cNvSpPr txBox="1"/>
          <p:nvPr/>
        </p:nvSpPr>
        <p:spPr>
          <a:xfrm>
            <a:off x="5774206" y="2776950"/>
            <a:ext cx="1079142" cy="338554"/>
          </a:xfrm>
          <a:prstGeom prst="rect">
            <a:avLst/>
          </a:prstGeom>
          <a:noFill/>
        </p:spPr>
        <p:txBody>
          <a:bodyPr wrap="none" rtlCol="0">
            <a:spAutoFit/>
          </a:bodyPr>
          <a:lstStyle/>
          <a:p>
            <a:r>
              <a:rPr lang="en-US" sz="1600" b="1" dirty="0"/>
              <a:t>Functional</a:t>
            </a:r>
          </a:p>
        </p:txBody>
      </p:sp>
      <p:sp>
        <p:nvSpPr>
          <p:cNvPr id="269" name="ZoneTexte 268"/>
          <p:cNvSpPr txBox="1"/>
          <p:nvPr/>
        </p:nvSpPr>
        <p:spPr>
          <a:xfrm>
            <a:off x="8307714" y="2776950"/>
            <a:ext cx="864532" cy="338554"/>
          </a:xfrm>
          <a:prstGeom prst="rect">
            <a:avLst/>
          </a:prstGeom>
          <a:noFill/>
        </p:spPr>
        <p:txBody>
          <a:bodyPr wrap="none" rtlCol="0">
            <a:spAutoFit/>
          </a:bodyPr>
          <a:lstStyle/>
          <a:p>
            <a:r>
              <a:rPr lang="en-US" sz="1600" b="1" dirty="0"/>
              <a:t>Physical</a:t>
            </a:r>
          </a:p>
        </p:txBody>
      </p:sp>
      <p:sp>
        <p:nvSpPr>
          <p:cNvPr id="270" name="ZoneTexte 269"/>
          <p:cNvSpPr txBox="1"/>
          <p:nvPr/>
        </p:nvSpPr>
        <p:spPr>
          <a:xfrm>
            <a:off x="9350621" y="2776950"/>
            <a:ext cx="1079142" cy="338554"/>
          </a:xfrm>
          <a:prstGeom prst="rect">
            <a:avLst/>
          </a:prstGeom>
          <a:noFill/>
        </p:spPr>
        <p:txBody>
          <a:bodyPr wrap="none" rtlCol="0">
            <a:spAutoFit/>
          </a:bodyPr>
          <a:lstStyle/>
          <a:p>
            <a:r>
              <a:rPr lang="en-US" sz="1600" b="1" dirty="0"/>
              <a:t>Functional</a:t>
            </a:r>
          </a:p>
        </p:txBody>
      </p:sp>
      <p:sp>
        <p:nvSpPr>
          <p:cNvPr id="31" name="ZoneTexte 30"/>
          <p:cNvSpPr txBox="1"/>
          <p:nvPr/>
        </p:nvSpPr>
        <p:spPr>
          <a:xfrm>
            <a:off x="564440" y="1002319"/>
            <a:ext cx="10557255" cy="707886"/>
          </a:xfrm>
          <a:prstGeom prst="rect">
            <a:avLst/>
          </a:prstGeom>
          <a:noFill/>
        </p:spPr>
        <p:txBody>
          <a:bodyPr wrap="square" rtlCol="0">
            <a:spAutoFit/>
          </a:bodyPr>
          <a:lstStyle/>
          <a:p>
            <a:r>
              <a:rPr lang="en-US" sz="2000" i="1" dirty="0"/>
              <a:t>Each stage / object is precisely related to one/many others</a:t>
            </a:r>
          </a:p>
          <a:p>
            <a:r>
              <a:rPr lang="en-US" sz="2000" i="1" dirty="0"/>
              <a:t>all those relations must be modelled</a:t>
            </a:r>
          </a:p>
        </p:txBody>
      </p:sp>
      <p:sp>
        <p:nvSpPr>
          <p:cNvPr id="325" name="Rectangle à coins arrondis 324"/>
          <p:cNvSpPr/>
          <p:nvPr/>
        </p:nvSpPr>
        <p:spPr>
          <a:xfrm>
            <a:off x="2065783" y="2040953"/>
            <a:ext cx="2247055" cy="1331330"/>
          </a:xfrm>
          <a:prstGeom prst="roundRect">
            <a:avLst>
              <a:gd name="adj" fmla="val 7883"/>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262" name="Image 261"/>
          <p:cNvPicPr>
            <a:picLocks noChangeAspect="1"/>
          </p:cNvPicPr>
          <p:nvPr/>
        </p:nvPicPr>
        <p:blipFill>
          <a:blip r:embed="rId3"/>
          <a:stretch>
            <a:fillRect/>
          </a:stretch>
        </p:blipFill>
        <p:spPr>
          <a:xfrm>
            <a:off x="3639747" y="2650072"/>
            <a:ext cx="266647" cy="418433"/>
          </a:xfrm>
          <a:prstGeom prst="rect">
            <a:avLst/>
          </a:prstGeom>
          <a:solidFill>
            <a:schemeClr val="bg1">
              <a:alpha val="94000"/>
            </a:schemeClr>
          </a:solidFill>
        </p:spPr>
      </p:pic>
      <p:sp>
        <p:nvSpPr>
          <p:cNvPr id="26" name="ZoneTexte 25"/>
          <p:cNvSpPr txBox="1"/>
          <p:nvPr/>
        </p:nvSpPr>
        <p:spPr>
          <a:xfrm>
            <a:off x="2675787" y="2566902"/>
            <a:ext cx="918841" cy="584775"/>
          </a:xfrm>
          <a:prstGeom prst="rect">
            <a:avLst/>
          </a:prstGeom>
          <a:noFill/>
        </p:spPr>
        <p:txBody>
          <a:bodyPr wrap="none" rtlCol="0">
            <a:spAutoFit/>
          </a:bodyPr>
          <a:lstStyle/>
          <a:p>
            <a:r>
              <a:rPr lang="en-US" sz="1600" b="1" dirty="0"/>
              <a:t>Business</a:t>
            </a:r>
          </a:p>
          <a:p>
            <a:r>
              <a:rPr lang="en-US" sz="1600" b="1" dirty="0"/>
              <a:t>Concept</a:t>
            </a:r>
          </a:p>
        </p:txBody>
      </p:sp>
      <p:sp>
        <p:nvSpPr>
          <p:cNvPr id="318" name="ZoneTexte 317"/>
          <p:cNvSpPr txBox="1"/>
          <p:nvPr/>
        </p:nvSpPr>
        <p:spPr>
          <a:xfrm>
            <a:off x="2522896" y="2058366"/>
            <a:ext cx="1283878" cy="400110"/>
          </a:xfrm>
          <a:prstGeom prst="rect">
            <a:avLst/>
          </a:prstGeom>
          <a:noFill/>
        </p:spPr>
        <p:txBody>
          <a:bodyPr wrap="none" rtlCol="0">
            <a:spAutoFit/>
          </a:bodyPr>
          <a:lstStyle/>
          <a:p>
            <a:r>
              <a:rPr lang="en-US" sz="2000" b="1" dirty="0">
                <a:solidFill>
                  <a:srgbClr val="00B050"/>
                </a:solidFill>
              </a:rPr>
              <a:t>Dictionary</a:t>
            </a:r>
          </a:p>
        </p:txBody>
      </p:sp>
      <p:sp>
        <p:nvSpPr>
          <p:cNvPr id="326" name="Rectangle à coins arrondis 325"/>
          <p:cNvSpPr/>
          <p:nvPr/>
        </p:nvSpPr>
        <p:spPr>
          <a:xfrm>
            <a:off x="4514997" y="2040953"/>
            <a:ext cx="3478484" cy="1320747"/>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ZoneTexte 326"/>
          <p:cNvSpPr txBox="1"/>
          <p:nvPr/>
        </p:nvSpPr>
        <p:spPr>
          <a:xfrm>
            <a:off x="5461063" y="2071167"/>
            <a:ext cx="1688347" cy="400110"/>
          </a:xfrm>
          <a:prstGeom prst="rect">
            <a:avLst/>
          </a:prstGeom>
          <a:noFill/>
        </p:spPr>
        <p:txBody>
          <a:bodyPr wrap="none" rtlCol="0">
            <a:spAutoFit/>
          </a:bodyPr>
          <a:lstStyle/>
          <a:p>
            <a:r>
              <a:rPr lang="en-US" sz="2000" b="1" dirty="0">
                <a:solidFill>
                  <a:srgbClr val="00B050"/>
                </a:solidFill>
              </a:rPr>
              <a:t>Project Model</a:t>
            </a:r>
          </a:p>
        </p:txBody>
      </p:sp>
      <p:sp>
        <p:nvSpPr>
          <p:cNvPr id="339" name="Rectangle à coins arrondis 338"/>
          <p:cNvSpPr/>
          <p:nvPr/>
        </p:nvSpPr>
        <p:spPr>
          <a:xfrm>
            <a:off x="294766" y="2040954"/>
            <a:ext cx="1575766" cy="1331330"/>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ZoneTexte 339"/>
          <p:cNvSpPr txBox="1"/>
          <p:nvPr/>
        </p:nvSpPr>
        <p:spPr>
          <a:xfrm>
            <a:off x="422010" y="2071167"/>
            <a:ext cx="1247393" cy="400110"/>
          </a:xfrm>
          <a:prstGeom prst="rect">
            <a:avLst/>
          </a:prstGeom>
          <a:noFill/>
        </p:spPr>
        <p:txBody>
          <a:bodyPr wrap="none" rtlCol="0">
            <a:spAutoFit/>
          </a:bodyPr>
          <a:lstStyle/>
          <a:p>
            <a:r>
              <a:rPr lang="en-US" sz="2000" b="1" dirty="0">
                <a:solidFill>
                  <a:srgbClr val="00B050"/>
                </a:solidFill>
              </a:rPr>
              <a:t>Catalogue</a:t>
            </a:r>
          </a:p>
        </p:txBody>
      </p:sp>
      <p:sp>
        <p:nvSpPr>
          <p:cNvPr id="341" name="ZoneTexte 340"/>
          <p:cNvSpPr txBox="1"/>
          <p:nvPr/>
        </p:nvSpPr>
        <p:spPr>
          <a:xfrm>
            <a:off x="294766" y="2562285"/>
            <a:ext cx="1545159" cy="584775"/>
          </a:xfrm>
          <a:prstGeom prst="rect">
            <a:avLst/>
          </a:prstGeom>
          <a:noFill/>
        </p:spPr>
        <p:txBody>
          <a:bodyPr wrap="square" rtlCol="0">
            <a:spAutoFit/>
          </a:bodyPr>
          <a:lstStyle/>
          <a:p>
            <a:pPr algn="ctr"/>
            <a:r>
              <a:rPr lang="en-US" sz="1600" b="1" dirty="0"/>
              <a:t>Referenced </a:t>
            </a:r>
          </a:p>
          <a:p>
            <a:pPr algn="ctr"/>
            <a:r>
              <a:rPr lang="en-US" sz="1600" b="1" dirty="0"/>
              <a:t>Item*</a:t>
            </a:r>
            <a:endParaRPr lang="en-US" sz="1200" dirty="0"/>
          </a:p>
        </p:txBody>
      </p:sp>
      <p:sp>
        <p:nvSpPr>
          <p:cNvPr id="361" name="Rectangle à coins arrondis 360"/>
          <p:cNvSpPr/>
          <p:nvPr/>
        </p:nvSpPr>
        <p:spPr>
          <a:xfrm>
            <a:off x="8199330" y="2040953"/>
            <a:ext cx="3517147" cy="1320747"/>
          </a:xfrm>
          <a:prstGeom prst="roundRect">
            <a:avLst>
              <a:gd name="adj" fmla="val 7883"/>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ZoneTexte 361"/>
          <p:cNvSpPr txBox="1"/>
          <p:nvPr/>
        </p:nvSpPr>
        <p:spPr>
          <a:xfrm>
            <a:off x="9196763" y="2071167"/>
            <a:ext cx="1436227" cy="400110"/>
          </a:xfrm>
          <a:prstGeom prst="rect">
            <a:avLst/>
          </a:prstGeom>
          <a:noFill/>
        </p:spPr>
        <p:txBody>
          <a:bodyPr wrap="none" rtlCol="0">
            <a:spAutoFit/>
          </a:bodyPr>
          <a:lstStyle/>
          <a:p>
            <a:r>
              <a:rPr lang="en-US" sz="2000" b="1" dirty="0">
                <a:solidFill>
                  <a:srgbClr val="00B050"/>
                </a:solidFill>
              </a:rPr>
              <a:t>Digital Twin</a:t>
            </a:r>
          </a:p>
        </p:txBody>
      </p:sp>
      <p:sp>
        <p:nvSpPr>
          <p:cNvPr id="139" name="ZoneTexte 138"/>
          <p:cNvSpPr txBox="1"/>
          <p:nvPr/>
        </p:nvSpPr>
        <p:spPr>
          <a:xfrm>
            <a:off x="10674810" y="2510318"/>
            <a:ext cx="893771" cy="369332"/>
          </a:xfrm>
          <a:prstGeom prst="rect">
            <a:avLst/>
          </a:prstGeom>
          <a:noFill/>
        </p:spPr>
        <p:txBody>
          <a:bodyPr wrap="none" rtlCol="0">
            <a:spAutoFit/>
          </a:bodyPr>
          <a:lstStyle/>
          <a:p>
            <a:r>
              <a:rPr lang="en-US" dirty="0">
                <a:solidFill>
                  <a:srgbClr val="FF0000"/>
                </a:solidFill>
              </a:rPr>
              <a:t>State(s)</a:t>
            </a:r>
          </a:p>
        </p:txBody>
      </p:sp>
      <p:grpSp>
        <p:nvGrpSpPr>
          <p:cNvPr id="5" name="Groupe 4"/>
          <p:cNvGrpSpPr/>
          <p:nvPr/>
        </p:nvGrpSpPr>
        <p:grpSpPr>
          <a:xfrm>
            <a:off x="5768950" y="2771456"/>
            <a:ext cx="4729380" cy="546614"/>
            <a:chOff x="5768950" y="2771455"/>
            <a:chExt cx="4729380" cy="2568485"/>
          </a:xfrm>
        </p:grpSpPr>
        <p:cxnSp>
          <p:nvCxnSpPr>
            <p:cNvPr id="170" name="Connecteur droit 169"/>
            <p:cNvCxnSpPr/>
            <p:nvPr/>
          </p:nvCxnSpPr>
          <p:spPr>
            <a:xfrm>
              <a:off x="9348400" y="2774148"/>
              <a:ext cx="0" cy="2554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5" name="Connecteur droit 364"/>
            <p:cNvCxnSpPr/>
            <p:nvPr/>
          </p:nvCxnSpPr>
          <p:spPr>
            <a:xfrm>
              <a:off x="6894347" y="2771455"/>
              <a:ext cx="0" cy="2554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6" name="Connecteur droit 365"/>
            <p:cNvCxnSpPr/>
            <p:nvPr/>
          </p:nvCxnSpPr>
          <p:spPr>
            <a:xfrm>
              <a:off x="5768950" y="2785523"/>
              <a:ext cx="0" cy="2554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Connecteur droit 140"/>
            <p:cNvCxnSpPr/>
            <p:nvPr/>
          </p:nvCxnSpPr>
          <p:spPr>
            <a:xfrm>
              <a:off x="10498330" y="2774143"/>
              <a:ext cx="0" cy="25544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ZoneTexte 142"/>
          <p:cNvSpPr txBox="1"/>
          <p:nvPr/>
        </p:nvSpPr>
        <p:spPr>
          <a:xfrm>
            <a:off x="10542116" y="2776945"/>
            <a:ext cx="1030860" cy="338554"/>
          </a:xfrm>
          <a:prstGeom prst="rect">
            <a:avLst/>
          </a:prstGeom>
          <a:noFill/>
        </p:spPr>
        <p:txBody>
          <a:bodyPr wrap="none" rtlCol="0">
            <a:spAutoFit/>
          </a:bodyPr>
          <a:lstStyle/>
          <a:p>
            <a:r>
              <a:rPr lang="en-US" sz="1600" b="1" dirty="0"/>
              <a:t>Func/</a:t>
            </a:r>
            <a:r>
              <a:rPr lang="en-US" sz="1600" b="1" dirty="0" err="1"/>
              <a:t>Phy</a:t>
            </a:r>
            <a:r>
              <a:rPr lang="en-US" sz="1600" b="1" dirty="0"/>
              <a:t>.</a:t>
            </a:r>
          </a:p>
        </p:txBody>
      </p:sp>
      <p:sp>
        <p:nvSpPr>
          <p:cNvPr id="161" name="ZoneTexte 160"/>
          <p:cNvSpPr txBox="1"/>
          <p:nvPr/>
        </p:nvSpPr>
        <p:spPr>
          <a:xfrm>
            <a:off x="8244449" y="2510323"/>
            <a:ext cx="1024511" cy="369332"/>
          </a:xfrm>
          <a:prstGeom prst="rect">
            <a:avLst/>
          </a:prstGeom>
          <a:noFill/>
        </p:spPr>
        <p:txBody>
          <a:bodyPr wrap="none" rtlCol="0">
            <a:spAutoFit/>
          </a:bodyPr>
          <a:lstStyle/>
          <a:p>
            <a:r>
              <a:rPr lang="en-US" dirty="0">
                <a:solidFill>
                  <a:srgbClr val="FF0000"/>
                </a:solidFill>
              </a:rPr>
              <a:t>Maintain</a:t>
            </a:r>
          </a:p>
        </p:txBody>
      </p:sp>
      <p:sp>
        <p:nvSpPr>
          <p:cNvPr id="4" name="Forme libre 3"/>
          <p:cNvSpPr/>
          <p:nvPr/>
        </p:nvSpPr>
        <p:spPr>
          <a:xfrm flipH="1" flipV="1">
            <a:off x="3028446" y="3496606"/>
            <a:ext cx="1781729" cy="349493"/>
          </a:xfrm>
          <a:custGeom>
            <a:avLst/>
            <a:gdLst>
              <a:gd name="connsiteX0" fmla="*/ 0 w 2557670"/>
              <a:gd name="connsiteY0" fmla="*/ 463887 h 490392"/>
              <a:gd name="connsiteX1" fmla="*/ 1311965 w 2557670"/>
              <a:gd name="connsiteY1" fmla="*/ 61 h 490392"/>
              <a:gd name="connsiteX2" fmla="*/ 2557670 w 2557670"/>
              <a:gd name="connsiteY2" fmla="*/ 490392 h 490392"/>
            </a:gdLst>
            <a:ahLst/>
            <a:cxnLst>
              <a:cxn ang="0">
                <a:pos x="connsiteX0" y="connsiteY0"/>
              </a:cxn>
              <a:cxn ang="0">
                <a:pos x="connsiteX1" y="connsiteY1"/>
              </a:cxn>
              <a:cxn ang="0">
                <a:pos x="connsiteX2" y="connsiteY2"/>
              </a:cxn>
            </a:cxnLst>
            <a:rect l="l" t="t" r="r" b="b"/>
            <a:pathLst>
              <a:path w="2557670" h="490392">
                <a:moveTo>
                  <a:pt x="0" y="463887"/>
                </a:moveTo>
                <a:cubicBezTo>
                  <a:pt x="442843" y="229765"/>
                  <a:pt x="885687" y="-4356"/>
                  <a:pt x="1311965" y="61"/>
                </a:cubicBezTo>
                <a:cubicBezTo>
                  <a:pt x="1738243" y="4478"/>
                  <a:pt x="2147956" y="247435"/>
                  <a:pt x="2557670" y="490392"/>
                </a:cubicBezTo>
              </a:path>
            </a:pathLst>
          </a:custGeom>
          <a:noFill/>
          <a:ln w="31750">
            <a:solidFill>
              <a:srgbClr val="00B050"/>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orme libre 152"/>
          <p:cNvSpPr/>
          <p:nvPr/>
        </p:nvSpPr>
        <p:spPr>
          <a:xfrm rot="503240" flipH="1" flipV="1">
            <a:off x="5295316" y="3492017"/>
            <a:ext cx="947268" cy="293374"/>
          </a:xfrm>
          <a:custGeom>
            <a:avLst/>
            <a:gdLst>
              <a:gd name="connsiteX0" fmla="*/ 0 w 2557670"/>
              <a:gd name="connsiteY0" fmla="*/ 463887 h 490392"/>
              <a:gd name="connsiteX1" fmla="*/ 1311965 w 2557670"/>
              <a:gd name="connsiteY1" fmla="*/ 61 h 490392"/>
              <a:gd name="connsiteX2" fmla="*/ 2557670 w 2557670"/>
              <a:gd name="connsiteY2" fmla="*/ 490392 h 490392"/>
            </a:gdLst>
            <a:ahLst/>
            <a:cxnLst>
              <a:cxn ang="0">
                <a:pos x="connsiteX0" y="connsiteY0"/>
              </a:cxn>
              <a:cxn ang="0">
                <a:pos x="connsiteX1" y="connsiteY1"/>
              </a:cxn>
              <a:cxn ang="0">
                <a:pos x="connsiteX2" y="connsiteY2"/>
              </a:cxn>
            </a:cxnLst>
            <a:rect l="l" t="t" r="r" b="b"/>
            <a:pathLst>
              <a:path w="2557670" h="490392">
                <a:moveTo>
                  <a:pt x="0" y="463887"/>
                </a:moveTo>
                <a:cubicBezTo>
                  <a:pt x="442843" y="229765"/>
                  <a:pt x="885687" y="-4356"/>
                  <a:pt x="1311965" y="61"/>
                </a:cubicBezTo>
                <a:cubicBezTo>
                  <a:pt x="1738243" y="4478"/>
                  <a:pt x="2147956" y="247435"/>
                  <a:pt x="2557670" y="490392"/>
                </a:cubicBezTo>
              </a:path>
            </a:pathLst>
          </a:custGeom>
          <a:noFill/>
          <a:ln w="31750">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orme libre 154"/>
          <p:cNvSpPr/>
          <p:nvPr/>
        </p:nvSpPr>
        <p:spPr>
          <a:xfrm flipV="1">
            <a:off x="1126442" y="3513637"/>
            <a:ext cx="1713905" cy="287669"/>
          </a:xfrm>
          <a:custGeom>
            <a:avLst/>
            <a:gdLst>
              <a:gd name="connsiteX0" fmla="*/ 0 w 2557670"/>
              <a:gd name="connsiteY0" fmla="*/ 463887 h 490392"/>
              <a:gd name="connsiteX1" fmla="*/ 1311965 w 2557670"/>
              <a:gd name="connsiteY1" fmla="*/ 61 h 490392"/>
              <a:gd name="connsiteX2" fmla="*/ 2557670 w 2557670"/>
              <a:gd name="connsiteY2" fmla="*/ 490392 h 490392"/>
            </a:gdLst>
            <a:ahLst/>
            <a:cxnLst>
              <a:cxn ang="0">
                <a:pos x="connsiteX0" y="connsiteY0"/>
              </a:cxn>
              <a:cxn ang="0">
                <a:pos x="connsiteX1" y="connsiteY1"/>
              </a:cxn>
              <a:cxn ang="0">
                <a:pos x="connsiteX2" y="connsiteY2"/>
              </a:cxn>
            </a:cxnLst>
            <a:rect l="l" t="t" r="r" b="b"/>
            <a:pathLst>
              <a:path w="2557670" h="490392">
                <a:moveTo>
                  <a:pt x="0" y="463887"/>
                </a:moveTo>
                <a:cubicBezTo>
                  <a:pt x="442843" y="229765"/>
                  <a:pt x="885687" y="-4356"/>
                  <a:pt x="1311965" y="61"/>
                </a:cubicBezTo>
                <a:cubicBezTo>
                  <a:pt x="1738243" y="4478"/>
                  <a:pt x="2147956" y="247435"/>
                  <a:pt x="2557670" y="490392"/>
                </a:cubicBezTo>
              </a:path>
            </a:pathLst>
          </a:custGeom>
          <a:noFill/>
          <a:ln w="31750">
            <a:solidFill>
              <a:srgbClr val="00B050"/>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orme libre 167"/>
          <p:cNvSpPr/>
          <p:nvPr/>
        </p:nvSpPr>
        <p:spPr>
          <a:xfrm rot="207763" flipH="1" flipV="1">
            <a:off x="7557815" y="3499662"/>
            <a:ext cx="947268" cy="293374"/>
          </a:xfrm>
          <a:custGeom>
            <a:avLst/>
            <a:gdLst>
              <a:gd name="connsiteX0" fmla="*/ 0 w 2557670"/>
              <a:gd name="connsiteY0" fmla="*/ 463887 h 490392"/>
              <a:gd name="connsiteX1" fmla="*/ 1311965 w 2557670"/>
              <a:gd name="connsiteY1" fmla="*/ 61 h 490392"/>
              <a:gd name="connsiteX2" fmla="*/ 2557670 w 2557670"/>
              <a:gd name="connsiteY2" fmla="*/ 490392 h 490392"/>
            </a:gdLst>
            <a:ahLst/>
            <a:cxnLst>
              <a:cxn ang="0">
                <a:pos x="connsiteX0" y="connsiteY0"/>
              </a:cxn>
              <a:cxn ang="0">
                <a:pos x="connsiteX1" y="connsiteY1"/>
              </a:cxn>
              <a:cxn ang="0">
                <a:pos x="connsiteX2" y="connsiteY2"/>
              </a:cxn>
            </a:cxnLst>
            <a:rect l="l" t="t" r="r" b="b"/>
            <a:pathLst>
              <a:path w="2557670" h="490392">
                <a:moveTo>
                  <a:pt x="0" y="463887"/>
                </a:moveTo>
                <a:cubicBezTo>
                  <a:pt x="442843" y="229765"/>
                  <a:pt x="885687" y="-4356"/>
                  <a:pt x="1311965" y="61"/>
                </a:cubicBezTo>
                <a:cubicBezTo>
                  <a:pt x="1738243" y="4478"/>
                  <a:pt x="2147956" y="247435"/>
                  <a:pt x="2557670" y="490392"/>
                </a:cubicBezTo>
              </a:path>
            </a:pathLst>
          </a:custGeom>
          <a:noFill/>
          <a:ln w="31750">
            <a:solidFill>
              <a:schemeClr val="bg2">
                <a:lumMod val="75000"/>
              </a:schemeClr>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orme libre 168"/>
          <p:cNvSpPr/>
          <p:nvPr/>
        </p:nvSpPr>
        <p:spPr>
          <a:xfrm flipH="1" flipV="1">
            <a:off x="6392096" y="3503269"/>
            <a:ext cx="3278705" cy="653129"/>
          </a:xfrm>
          <a:custGeom>
            <a:avLst/>
            <a:gdLst>
              <a:gd name="connsiteX0" fmla="*/ 0 w 2557670"/>
              <a:gd name="connsiteY0" fmla="*/ 463887 h 490392"/>
              <a:gd name="connsiteX1" fmla="*/ 1311965 w 2557670"/>
              <a:gd name="connsiteY1" fmla="*/ 61 h 490392"/>
              <a:gd name="connsiteX2" fmla="*/ 2557670 w 2557670"/>
              <a:gd name="connsiteY2" fmla="*/ 490392 h 490392"/>
            </a:gdLst>
            <a:ahLst/>
            <a:cxnLst>
              <a:cxn ang="0">
                <a:pos x="connsiteX0" y="connsiteY0"/>
              </a:cxn>
              <a:cxn ang="0">
                <a:pos x="connsiteX1" y="connsiteY1"/>
              </a:cxn>
              <a:cxn ang="0">
                <a:pos x="connsiteX2" y="connsiteY2"/>
              </a:cxn>
            </a:cxnLst>
            <a:rect l="l" t="t" r="r" b="b"/>
            <a:pathLst>
              <a:path w="2557670" h="490392">
                <a:moveTo>
                  <a:pt x="0" y="463887"/>
                </a:moveTo>
                <a:cubicBezTo>
                  <a:pt x="442843" y="229765"/>
                  <a:pt x="885687" y="-4356"/>
                  <a:pt x="1311965" y="61"/>
                </a:cubicBezTo>
                <a:cubicBezTo>
                  <a:pt x="1738243" y="4478"/>
                  <a:pt x="2147956" y="247435"/>
                  <a:pt x="2557670" y="490392"/>
                </a:cubicBezTo>
              </a:path>
            </a:pathLst>
          </a:custGeom>
          <a:noFill/>
          <a:ln w="31750">
            <a:solidFill>
              <a:schemeClr val="bg2">
                <a:lumMod val="75000"/>
              </a:schemeClr>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orme libre 170"/>
          <p:cNvSpPr/>
          <p:nvPr/>
        </p:nvSpPr>
        <p:spPr>
          <a:xfrm rot="21392237" flipV="1">
            <a:off x="9936632" y="3483938"/>
            <a:ext cx="947268" cy="293374"/>
          </a:xfrm>
          <a:custGeom>
            <a:avLst/>
            <a:gdLst>
              <a:gd name="connsiteX0" fmla="*/ 0 w 2557670"/>
              <a:gd name="connsiteY0" fmla="*/ 463887 h 490392"/>
              <a:gd name="connsiteX1" fmla="*/ 1311965 w 2557670"/>
              <a:gd name="connsiteY1" fmla="*/ 61 h 490392"/>
              <a:gd name="connsiteX2" fmla="*/ 2557670 w 2557670"/>
              <a:gd name="connsiteY2" fmla="*/ 490392 h 490392"/>
            </a:gdLst>
            <a:ahLst/>
            <a:cxnLst>
              <a:cxn ang="0">
                <a:pos x="connsiteX0" y="connsiteY0"/>
              </a:cxn>
              <a:cxn ang="0">
                <a:pos x="connsiteX1" y="connsiteY1"/>
              </a:cxn>
              <a:cxn ang="0">
                <a:pos x="connsiteX2" y="connsiteY2"/>
              </a:cxn>
            </a:cxnLst>
            <a:rect l="l" t="t" r="r" b="b"/>
            <a:pathLst>
              <a:path w="2557670" h="490392">
                <a:moveTo>
                  <a:pt x="0" y="463887"/>
                </a:moveTo>
                <a:cubicBezTo>
                  <a:pt x="442843" y="229765"/>
                  <a:pt x="885687" y="-4356"/>
                  <a:pt x="1311965" y="61"/>
                </a:cubicBezTo>
                <a:cubicBezTo>
                  <a:pt x="1738243" y="4478"/>
                  <a:pt x="2147956" y="247435"/>
                  <a:pt x="2557670" y="490392"/>
                </a:cubicBezTo>
              </a:path>
            </a:pathLst>
          </a:custGeom>
          <a:noFill/>
          <a:ln w="31750">
            <a:solidFill>
              <a:schemeClr val="bg2">
                <a:lumMod val="75000"/>
              </a:schemeClr>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rme libre 5"/>
          <p:cNvSpPr/>
          <p:nvPr/>
        </p:nvSpPr>
        <p:spPr>
          <a:xfrm flipH="1" flipV="1">
            <a:off x="8874386" y="3486734"/>
            <a:ext cx="2108499" cy="580921"/>
          </a:xfrm>
          <a:custGeom>
            <a:avLst/>
            <a:gdLst>
              <a:gd name="connsiteX0" fmla="*/ 0 w 2108499"/>
              <a:gd name="connsiteY0" fmla="*/ 570164 h 580921"/>
              <a:gd name="connsiteX1" fmla="*/ 1645920 w 2108499"/>
              <a:gd name="connsiteY1" fmla="*/ 8 h 580921"/>
              <a:gd name="connsiteX2" fmla="*/ 2108499 w 2108499"/>
              <a:gd name="connsiteY2" fmla="*/ 580921 h 580921"/>
            </a:gdLst>
            <a:ahLst/>
            <a:cxnLst>
              <a:cxn ang="0">
                <a:pos x="connsiteX0" y="connsiteY0"/>
              </a:cxn>
              <a:cxn ang="0">
                <a:pos x="connsiteX1" y="connsiteY1"/>
              </a:cxn>
              <a:cxn ang="0">
                <a:pos x="connsiteX2" y="connsiteY2"/>
              </a:cxn>
            </a:cxnLst>
            <a:rect l="l" t="t" r="r" b="b"/>
            <a:pathLst>
              <a:path w="2108499" h="580921">
                <a:moveTo>
                  <a:pt x="0" y="570164"/>
                </a:moveTo>
                <a:cubicBezTo>
                  <a:pt x="647252" y="284189"/>
                  <a:pt x="1294504" y="-1785"/>
                  <a:pt x="1645920" y="8"/>
                </a:cubicBezTo>
                <a:cubicBezTo>
                  <a:pt x="1997336" y="1801"/>
                  <a:pt x="2052917" y="291361"/>
                  <a:pt x="2108499" y="580921"/>
                </a:cubicBezTo>
              </a:path>
            </a:pathLst>
          </a:custGeom>
          <a:noFill/>
          <a:ln w="31750">
            <a:solidFill>
              <a:schemeClr val="bg2">
                <a:lumMod val="75000"/>
              </a:schemeClr>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orme libre 166"/>
          <p:cNvSpPr/>
          <p:nvPr/>
        </p:nvSpPr>
        <p:spPr>
          <a:xfrm rot="406956" flipH="1" flipV="1">
            <a:off x="6417729" y="3473162"/>
            <a:ext cx="912976" cy="248768"/>
          </a:xfrm>
          <a:custGeom>
            <a:avLst/>
            <a:gdLst>
              <a:gd name="connsiteX0" fmla="*/ 0 w 2557670"/>
              <a:gd name="connsiteY0" fmla="*/ 463887 h 490392"/>
              <a:gd name="connsiteX1" fmla="*/ 1311965 w 2557670"/>
              <a:gd name="connsiteY1" fmla="*/ 61 h 490392"/>
              <a:gd name="connsiteX2" fmla="*/ 2557670 w 2557670"/>
              <a:gd name="connsiteY2" fmla="*/ 490392 h 490392"/>
            </a:gdLst>
            <a:ahLst/>
            <a:cxnLst>
              <a:cxn ang="0">
                <a:pos x="connsiteX0" y="connsiteY0"/>
              </a:cxn>
              <a:cxn ang="0">
                <a:pos x="connsiteX1" y="connsiteY1"/>
              </a:cxn>
              <a:cxn ang="0">
                <a:pos x="connsiteX2" y="connsiteY2"/>
              </a:cxn>
            </a:cxnLst>
            <a:rect l="l" t="t" r="r" b="b"/>
            <a:pathLst>
              <a:path w="2557670" h="490392">
                <a:moveTo>
                  <a:pt x="0" y="463887"/>
                </a:moveTo>
                <a:cubicBezTo>
                  <a:pt x="442843" y="229765"/>
                  <a:pt x="885687" y="-4356"/>
                  <a:pt x="1311965" y="61"/>
                </a:cubicBezTo>
                <a:cubicBezTo>
                  <a:pt x="1738243" y="4478"/>
                  <a:pt x="2147956" y="247435"/>
                  <a:pt x="2557670" y="490392"/>
                </a:cubicBezTo>
              </a:path>
            </a:pathLst>
          </a:custGeom>
          <a:noFill/>
          <a:ln w="31750">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rme libre 15"/>
          <p:cNvSpPr/>
          <p:nvPr/>
        </p:nvSpPr>
        <p:spPr>
          <a:xfrm flipH="1">
            <a:off x="956115" y="3536626"/>
            <a:ext cx="5298141" cy="691200"/>
          </a:xfrm>
          <a:custGeom>
            <a:avLst/>
            <a:gdLst>
              <a:gd name="connsiteX0" fmla="*/ 0 w 5298141"/>
              <a:gd name="connsiteY0" fmla="*/ 0 h 1034015"/>
              <a:gd name="connsiteX1" fmla="*/ 1788459 w 5298141"/>
              <a:gd name="connsiteY1" fmla="*/ 954741 h 1034015"/>
              <a:gd name="connsiteX2" fmla="*/ 4464424 w 5298141"/>
              <a:gd name="connsiteY2" fmla="*/ 874058 h 1034015"/>
              <a:gd name="connsiteX3" fmla="*/ 5298141 w 5298141"/>
              <a:gd name="connsiteY3" fmla="*/ 26894 h 1034015"/>
            </a:gdLst>
            <a:ahLst/>
            <a:cxnLst>
              <a:cxn ang="0">
                <a:pos x="connsiteX0" y="connsiteY0"/>
              </a:cxn>
              <a:cxn ang="0">
                <a:pos x="connsiteX1" y="connsiteY1"/>
              </a:cxn>
              <a:cxn ang="0">
                <a:pos x="connsiteX2" y="connsiteY2"/>
              </a:cxn>
              <a:cxn ang="0">
                <a:pos x="connsiteX3" y="connsiteY3"/>
              </a:cxn>
            </a:cxnLst>
            <a:rect l="l" t="t" r="r" b="b"/>
            <a:pathLst>
              <a:path w="5298141" h="1034015">
                <a:moveTo>
                  <a:pt x="0" y="0"/>
                </a:moveTo>
                <a:cubicBezTo>
                  <a:pt x="522194" y="404532"/>
                  <a:pt x="1044388" y="809065"/>
                  <a:pt x="1788459" y="954741"/>
                </a:cubicBezTo>
                <a:cubicBezTo>
                  <a:pt x="2532530" y="1100417"/>
                  <a:pt x="3879477" y="1028699"/>
                  <a:pt x="4464424" y="874058"/>
                </a:cubicBezTo>
                <a:cubicBezTo>
                  <a:pt x="5049371" y="719417"/>
                  <a:pt x="5173756" y="373155"/>
                  <a:pt x="5298141" y="26894"/>
                </a:cubicBezTo>
              </a:path>
            </a:pathLst>
          </a:custGeom>
          <a:noFill/>
          <a:ln w="31750">
            <a:solidFill>
              <a:schemeClr val="accent2">
                <a:lumMod val="75000"/>
              </a:schemeClr>
            </a:solidFill>
            <a:prstDash val="dash"/>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2952132" y="1650522"/>
            <a:ext cx="425405" cy="42540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127" name="Ellipse 126"/>
          <p:cNvSpPr/>
          <p:nvPr/>
        </p:nvSpPr>
        <p:spPr>
          <a:xfrm>
            <a:off x="9778249" y="1629365"/>
            <a:ext cx="425405" cy="42540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128" name="Ellipse 127"/>
          <p:cNvSpPr/>
          <p:nvPr/>
        </p:nvSpPr>
        <p:spPr>
          <a:xfrm>
            <a:off x="6092533" y="1646637"/>
            <a:ext cx="425405" cy="42540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129" name="Ellipse 128"/>
          <p:cNvSpPr/>
          <p:nvPr/>
        </p:nvSpPr>
        <p:spPr>
          <a:xfrm>
            <a:off x="799996" y="1635187"/>
            <a:ext cx="425405" cy="42540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9" name="ZoneTexte 8"/>
          <p:cNvSpPr txBox="1"/>
          <p:nvPr/>
        </p:nvSpPr>
        <p:spPr>
          <a:xfrm>
            <a:off x="1434485" y="3404602"/>
            <a:ext cx="486030" cy="369332"/>
          </a:xfrm>
          <a:prstGeom prst="rect">
            <a:avLst/>
          </a:prstGeom>
          <a:noFill/>
        </p:spPr>
        <p:txBody>
          <a:bodyPr wrap="none" rtlCol="0">
            <a:spAutoFit/>
          </a:bodyPr>
          <a:lstStyle/>
          <a:p>
            <a:r>
              <a:rPr lang="en-US" b="1" dirty="0"/>
              <a:t>2-a</a:t>
            </a:r>
          </a:p>
        </p:txBody>
      </p:sp>
      <p:sp>
        <p:nvSpPr>
          <p:cNvPr id="131" name="ZoneTexte 130"/>
          <p:cNvSpPr txBox="1"/>
          <p:nvPr/>
        </p:nvSpPr>
        <p:spPr>
          <a:xfrm>
            <a:off x="7792297" y="3837911"/>
            <a:ext cx="495649" cy="369332"/>
          </a:xfrm>
          <a:prstGeom prst="rect">
            <a:avLst/>
          </a:prstGeom>
          <a:noFill/>
        </p:spPr>
        <p:txBody>
          <a:bodyPr wrap="none" rtlCol="0">
            <a:spAutoFit/>
          </a:bodyPr>
          <a:lstStyle/>
          <a:p>
            <a:r>
              <a:rPr lang="en-US" b="1" dirty="0"/>
              <a:t>4-b</a:t>
            </a:r>
          </a:p>
        </p:txBody>
      </p:sp>
      <p:sp>
        <p:nvSpPr>
          <p:cNvPr id="132" name="ZoneTexte 131"/>
          <p:cNvSpPr txBox="1"/>
          <p:nvPr/>
        </p:nvSpPr>
        <p:spPr>
          <a:xfrm>
            <a:off x="10201144" y="3763226"/>
            <a:ext cx="468398" cy="369332"/>
          </a:xfrm>
          <a:prstGeom prst="rect">
            <a:avLst/>
          </a:prstGeom>
          <a:noFill/>
        </p:spPr>
        <p:txBody>
          <a:bodyPr wrap="none" rtlCol="0">
            <a:spAutoFit/>
          </a:bodyPr>
          <a:lstStyle/>
          <a:p>
            <a:r>
              <a:rPr lang="en-US" b="1" dirty="0"/>
              <a:t>4-c</a:t>
            </a:r>
          </a:p>
        </p:txBody>
      </p:sp>
      <p:sp>
        <p:nvSpPr>
          <p:cNvPr id="133" name="ZoneTexte 132"/>
          <p:cNvSpPr txBox="1"/>
          <p:nvPr/>
        </p:nvSpPr>
        <p:spPr>
          <a:xfrm>
            <a:off x="7767427" y="3417193"/>
            <a:ext cx="486030" cy="369332"/>
          </a:xfrm>
          <a:prstGeom prst="rect">
            <a:avLst/>
          </a:prstGeom>
          <a:noFill/>
        </p:spPr>
        <p:txBody>
          <a:bodyPr wrap="none" rtlCol="0">
            <a:spAutoFit/>
          </a:bodyPr>
          <a:lstStyle/>
          <a:p>
            <a:r>
              <a:rPr lang="en-US" b="1" dirty="0"/>
              <a:t>4-a</a:t>
            </a:r>
          </a:p>
        </p:txBody>
      </p:sp>
      <p:sp>
        <p:nvSpPr>
          <p:cNvPr id="134" name="ZoneTexte 133"/>
          <p:cNvSpPr txBox="1"/>
          <p:nvPr/>
        </p:nvSpPr>
        <p:spPr>
          <a:xfrm>
            <a:off x="6602764" y="3393894"/>
            <a:ext cx="495649" cy="369332"/>
          </a:xfrm>
          <a:prstGeom prst="rect">
            <a:avLst/>
          </a:prstGeom>
          <a:noFill/>
        </p:spPr>
        <p:txBody>
          <a:bodyPr wrap="none" rtlCol="0">
            <a:spAutoFit/>
          </a:bodyPr>
          <a:lstStyle/>
          <a:p>
            <a:r>
              <a:rPr lang="en-US" b="1" dirty="0"/>
              <a:t>3-d</a:t>
            </a:r>
          </a:p>
        </p:txBody>
      </p:sp>
      <p:sp>
        <p:nvSpPr>
          <p:cNvPr id="135" name="ZoneTexte 134"/>
          <p:cNvSpPr txBox="1"/>
          <p:nvPr/>
        </p:nvSpPr>
        <p:spPr>
          <a:xfrm>
            <a:off x="5528644" y="3439056"/>
            <a:ext cx="495649" cy="369332"/>
          </a:xfrm>
          <a:prstGeom prst="rect">
            <a:avLst/>
          </a:prstGeom>
          <a:noFill/>
        </p:spPr>
        <p:txBody>
          <a:bodyPr wrap="none" rtlCol="0">
            <a:spAutoFit/>
          </a:bodyPr>
          <a:lstStyle/>
          <a:p>
            <a:r>
              <a:rPr lang="en-US" b="1" dirty="0"/>
              <a:t>3-b</a:t>
            </a:r>
          </a:p>
        </p:txBody>
      </p:sp>
      <p:sp>
        <p:nvSpPr>
          <p:cNvPr id="136" name="ZoneTexte 135"/>
          <p:cNvSpPr txBox="1"/>
          <p:nvPr/>
        </p:nvSpPr>
        <p:spPr>
          <a:xfrm>
            <a:off x="3677898" y="3483238"/>
            <a:ext cx="486030" cy="369332"/>
          </a:xfrm>
          <a:prstGeom prst="rect">
            <a:avLst/>
          </a:prstGeom>
          <a:noFill/>
        </p:spPr>
        <p:txBody>
          <a:bodyPr wrap="none" rtlCol="0">
            <a:spAutoFit/>
          </a:bodyPr>
          <a:lstStyle/>
          <a:p>
            <a:r>
              <a:rPr lang="en-US" b="1" dirty="0"/>
              <a:t>3-a</a:t>
            </a:r>
          </a:p>
        </p:txBody>
      </p:sp>
      <p:sp>
        <p:nvSpPr>
          <p:cNvPr id="137" name="ZoneTexte 136"/>
          <p:cNvSpPr txBox="1"/>
          <p:nvPr/>
        </p:nvSpPr>
        <p:spPr>
          <a:xfrm flipH="1">
            <a:off x="10188780" y="3431974"/>
            <a:ext cx="495649" cy="369332"/>
          </a:xfrm>
          <a:prstGeom prst="rect">
            <a:avLst/>
          </a:prstGeom>
          <a:noFill/>
        </p:spPr>
        <p:txBody>
          <a:bodyPr wrap="none" rtlCol="0">
            <a:spAutoFit/>
          </a:bodyPr>
          <a:lstStyle/>
          <a:p>
            <a:r>
              <a:rPr lang="en-US" b="1" dirty="0"/>
              <a:t>4-d</a:t>
            </a:r>
          </a:p>
        </p:txBody>
      </p:sp>
      <p:sp>
        <p:nvSpPr>
          <p:cNvPr id="145" name="ZoneTexte 144"/>
          <p:cNvSpPr txBox="1"/>
          <p:nvPr/>
        </p:nvSpPr>
        <p:spPr>
          <a:xfrm>
            <a:off x="5117083" y="3774173"/>
            <a:ext cx="468398" cy="369332"/>
          </a:xfrm>
          <a:prstGeom prst="rect">
            <a:avLst/>
          </a:prstGeom>
          <a:noFill/>
        </p:spPr>
        <p:txBody>
          <a:bodyPr wrap="none" rtlCol="0">
            <a:spAutoFit/>
          </a:bodyPr>
          <a:lstStyle/>
          <a:p>
            <a:r>
              <a:rPr lang="en-US" b="1" dirty="0"/>
              <a:t>3-c</a:t>
            </a:r>
          </a:p>
        </p:txBody>
      </p:sp>
      <p:graphicFrame>
        <p:nvGraphicFramePr>
          <p:cNvPr id="12" name="Tableau 11"/>
          <p:cNvGraphicFramePr>
            <a:graphicFrameLocks noGrp="1"/>
          </p:cNvGraphicFramePr>
          <p:nvPr>
            <p:extLst>
              <p:ext uri="{D42A27DB-BD31-4B8C-83A1-F6EECF244321}">
                <p14:modId xmlns:p14="http://schemas.microsoft.com/office/powerpoint/2010/main" val="3588841534"/>
              </p:ext>
            </p:extLst>
          </p:nvPr>
        </p:nvGraphicFramePr>
        <p:xfrm>
          <a:off x="560195" y="4483282"/>
          <a:ext cx="5072980" cy="1920240"/>
        </p:xfrm>
        <a:graphic>
          <a:graphicData uri="http://schemas.openxmlformats.org/drawingml/2006/table">
            <a:tbl>
              <a:tblPr firstRow="1" bandRow="1">
                <a:tableStyleId>{5C22544A-7EE6-4342-B048-85BDC9FD1C3A}</a:tableStyleId>
              </a:tblPr>
              <a:tblGrid>
                <a:gridCol w="489672">
                  <a:extLst>
                    <a:ext uri="{9D8B030D-6E8A-4147-A177-3AD203B41FA5}">
                      <a16:colId xmlns:a16="http://schemas.microsoft.com/office/drawing/2014/main" val="1470091557"/>
                    </a:ext>
                  </a:extLst>
                </a:gridCol>
                <a:gridCol w="4583308">
                  <a:extLst>
                    <a:ext uri="{9D8B030D-6E8A-4147-A177-3AD203B41FA5}">
                      <a16:colId xmlns:a16="http://schemas.microsoft.com/office/drawing/2014/main" val="3202521290"/>
                    </a:ext>
                  </a:extLst>
                </a:gridCol>
              </a:tblGrid>
              <a:tr h="211295">
                <a:tc>
                  <a:txBody>
                    <a:bodyPr/>
                    <a:lstStyle/>
                    <a:p>
                      <a:r>
                        <a:rPr lang="en-US" sz="1200" b="1" dirty="0">
                          <a:solidFill>
                            <a:schemeClr val="tx1"/>
                          </a:solidFill>
                        </a:rPr>
                        <a:t>2-a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A Catalogue</a:t>
                      </a:r>
                      <a:r>
                        <a:rPr lang="en-US" sz="1200" b="1" baseline="0" dirty="0">
                          <a:solidFill>
                            <a:schemeClr val="tx1"/>
                          </a:solidFill>
                        </a:rPr>
                        <a:t> is structured on the basis of dictionary objects/properties</a:t>
                      </a:r>
                      <a:endParaRPr lang="en-US" sz="1200" b="1"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390709"/>
                  </a:ext>
                </a:extLst>
              </a:tr>
              <a:tr h="211295">
                <a:tc>
                  <a:txBody>
                    <a:bodyPr/>
                    <a:lstStyle/>
                    <a:p>
                      <a:r>
                        <a:rPr lang="en-US" sz="1200" b="1" dirty="0">
                          <a:solidFill>
                            <a:schemeClr val="tx1"/>
                          </a:solidFill>
                        </a:rPr>
                        <a:t>3-a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Requirements are defined on dictionary objects/properties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221072"/>
                  </a:ext>
                </a:extLst>
              </a:tr>
              <a:tr h="211295">
                <a:tc>
                  <a:txBody>
                    <a:bodyPr/>
                    <a:lstStyle/>
                    <a:p>
                      <a:r>
                        <a:rPr lang="en-US" sz="1200" b="1" dirty="0">
                          <a:solidFill>
                            <a:schemeClr val="tx1"/>
                          </a:solidFill>
                        </a:rPr>
                        <a:t>3-b</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Functional objects (CAD) are designed to fit Requirements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620122"/>
                  </a:ext>
                </a:extLst>
              </a:tr>
              <a:tr h="211295">
                <a:tc>
                  <a:txBody>
                    <a:bodyPr/>
                    <a:lstStyle/>
                    <a:p>
                      <a:r>
                        <a:rPr lang="en-US" sz="1200" b="1" dirty="0">
                          <a:solidFill>
                            <a:schemeClr val="tx1"/>
                          </a:solidFill>
                        </a:rPr>
                        <a:t>3-c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Designed objects are drag/drop from catalogues (when relevant)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9672252"/>
                  </a:ext>
                </a:extLst>
              </a:tr>
              <a:tr h="211295">
                <a:tc>
                  <a:txBody>
                    <a:bodyPr/>
                    <a:lstStyle/>
                    <a:p>
                      <a:r>
                        <a:rPr lang="en-US" sz="1200" b="1" dirty="0">
                          <a:solidFill>
                            <a:schemeClr val="tx1"/>
                          </a:solidFill>
                        </a:rPr>
                        <a:t>3-d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Infra physical objects are implemented to fit design (when relevant, product from stock with item </a:t>
                      </a:r>
                      <a:r>
                        <a:rPr lang="en-US" sz="1200" b="1" dirty="0" err="1">
                          <a:solidFill>
                            <a:schemeClr val="tx1"/>
                          </a:solidFill>
                        </a:rPr>
                        <a:t>nbr</a:t>
                      </a:r>
                      <a:r>
                        <a:rPr lang="en-US" sz="1200" b="1" dirty="0">
                          <a:solidFill>
                            <a:schemeClr val="tx1"/>
                          </a:solidFill>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68702"/>
                  </a:ext>
                </a:extLst>
              </a:tr>
            </a:tbl>
          </a:graphicData>
        </a:graphic>
      </p:graphicFrame>
      <p:graphicFrame>
        <p:nvGraphicFramePr>
          <p:cNvPr id="151" name="Tableau 150"/>
          <p:cNvGraphicFramePr>
            <a:graphicFrameLocks noGrp="1"/>
          </p:cNvGraphicFramePr>
          <p:nvPr>
            <p:extLst>
              <p:ext uri="{D42A27DB-BD31-4B8C-83A1-F6EECF244321}">
                <p14:modId xmlns:p14="http://schemas.microsoft.com/office/powerpoint/2010/main" val="1159703067"/>
              </p:ext>
            </p:extLst>
          </p:nvPr>
        </p:nvGraphicFramePr>
        <p:xfrm>
          <a:off x="6165728" y="4483282"/>
          <a:ext cx="4955967" cy="1645920"/>
        </p:xfrm>
        <a:graphic>
          <a:graphicData uri="http://schemas.openxmlformats.org/drawingml/2006/table">
            <a:tbl>
              <a:tblPr firstRow="1" bandRow="1">
                <a:tableStyleId>{5C22544A-7EE6-4342-B048-85BDC9FD1C3A}</a:tableStyleId>
              </a:tblPr>
              <a:tblGrid>
                <a:gridCol w="459304">
                  <a:extLst>
                    <a:ext uri="{9D8B030D-6E8A-4147-A177-3AD203B41FA5}">
                      <a16:colId xmlns:a16="http://schemas.microsoft.com/office/drawing/2014/main" val="1470091557"/>
                    </a:ext>
                  </a:extLst>
                </a:gridCol>
                <a:gridCol w="4496663">
                  <a:extLst>
                    <a:ext uri="{9D8B030D-6E8A-4147-A177-3AD203B41FA5}">
                      <a16:colId xmlns:a16="http://schemas.microsoft.com/office/drawing/2014/main" val="3202521290"/>
                    </a:ext>
                  </a:extLst>
                </a:gridCol>
              </a:tblGrid>
              <a:tr h="211295">
                <a:tc>
                  <a:txBody>
                    <a:bodyPr/>
                    <a:lstStyle/>
                    <a:p>
                      <a:r>
                        <a:rPr lang="en-US" sz="1200" b="1" dirty="0">
                          <a:solidFill>
                            <a:schemeClr val="tx1"/>
                          </a:solidFill>
                        </a:rPr>
                        <a:t>4-a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Maintained objects are initialized from built physical objects (handover)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24456"/>
                  </a:ext>
                </a:extLst>
              </a:tr>
              <a:tr h="211295">
                <a:tc>
                  <a:txBody>
                    <a:bodyPr/>
                    <a:lstStyle/>
                    <a:p>
                      <a:r>
                        <a:rPr lang="en-US" sz="1200" b="1" dirty="0">
                          <a:solidFill>
                            <a:schemeClr val="tx1"/>
                          </a:solidFill>
                        </a:rPr>
                        <a:t>4-b</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Operated objects are initiated from functional objects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436276"/>
                  </a:ext>
                </a:extLst>
              </a:tr>
              <a:tr h="211295">
                <a:tc>
                  <a:txBody>
                    <a:bodyPr/>
                    <a:lstStyle/>
                    <a:p>
                      <a:r>
                        <a:rPr lang="en-US" sz="1200" b="1" dirty="0">
                          <a:solidFill>
                            <a:schemeClr val="tx1"/>
                          </a:solidFill>
                        </a:rPr>
                        <a:t>4-c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Infra</a:t>
                      </a:r>
                      <a:r>
                        <a:rPr lang="en-US" sz="1200" b="1" baseline="0" dirty="0">
                          <a:solidFill>
                            <a:schemeClr val="tx1"/>
                          </a:solidFill>
                        </a:rPr>
                        <a:t> life cycle requires logging of “photos” </a:t>
                      </a:r>
                      <a:r>
                        <a:rPr lang="en-US" sz="1200" b="1" dirty="0">
                          <a:solidFill>
                            <a:schemeClr val="tx1"/>
                          </a:solidFill>
                        </a:rPr>
                        <a:t>(surveys,</a:t>
                      </a:r>
                      <a:r>
                        <a:rPr lang="en-US" sz="1200" b="1" baseline="0" dirty="0">
                          <a:solidFill>
                            <a:schemeClr val="tx1"/>
                          </a:solidFill>
                        </a:rPr>
                        <a:t> </a:t>
                      </a:r>
                      <a:r>
                        <a:rPr lang="en-US" sz="1200" b="1" baseline="0" dirty="0" err="1">
                          <a:solidFill>
                            <a:schemeClr val="tx1"/>
                          </a:solidFill>
                        </a:rPr>
                        <a:t>IoT</a:t>
                      </a:r>
                      <a:r>
                        <a:rPr lang="en-US" sz="1200" b="1" baseline="0" dirty="0">
                          <a:solidFill>
                            <a:schemeClr val="tx1"/>
                          </a:solidFill>
                        </a:rPr>
                        <a:t> &amp; sensors,…</a:t>
                      </a:r>
                      <a:r>
                        <a:rPr lang="en-US" sz="1200" b="1" dirty="0">
                          <a:solidFill>
                            <a:schemeClr val="tx1"/>
                          </a:solidFill>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001270"/>
                  </a:ext>
                </a:extLst>
              </a:tr>
              <a:tr h="211295">
                <a:tc>
                  <a:txBody>
                    <a:bodyPr/>
                    <a:lstStyle/>
                    <a:p>
                      <a:r>
                        <a:rPr lang="en-US" sz="1200" b="1" dirty="0">
                          <a:solidFill>
                            <a:schemeClr val="tx1"/>
                          </a:solidFill>
                        </a:rPr>
                        <a:t>4-d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solidFill>
                        </a:rPr>
                        <a:t>Tracking of infra</a:t>
                      </a:r>
                      <a:r>
                        <a:rPr lang="en-US" sz="1200" b="1" baseline="0" dirty="0">
                          <a:solidFill>
                            <a:schemeClr val="tx1"/>
                          </a:solidFill>
                        </a:rPr>
                        <a:t> activity (switches, signals,…) requires logging of states</a:t>
                      </a:r>
                      <a:endParaRPr lang="en-US" sz="1200" b="1"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1181183"/>
                  </a:ext>
                </a:extLst>
              </a:tr>
            </a:tbl>
          </a:graphicData>
        </a:graphic>
      </p:graphicFrame>
      <p:sp>
        <p:nvSpPr>
          <p:cNvPr id="13" name="ZoneTexte 12"/>
          <p:cNvSpPr txBox="1"/>
          <p:nvPr/>
        </p:nvSpPr>
        <p:spPr>
          <a:xfrm>
            <a:off x="427823" y="6403522"/>
            <a:ext cx="10890397" cy="276999"/>
          </a:xfrm>
          <a:prstGeom prst="rect">
            <a:avLst/>
          </a:prstGeom>
          <a:noFill/>
        </p:spPr>
        <p:txBody>
          <a:bodyPr wrap="square" rtlCol="0">
            <a:spAutoFit/>
          </a:bodyPr>
          <a:lstStyle/>
          <a:p>
            <a:pPr algn="r"/>
            <a:r>
              <a:rPr lang="en-US" sz="1200" i="1" dirty="0"/>
              <a:t>*  Enterprise Catalogue with ‘Internal standard products’ or Manufacturer Catalogues</a:t>
            </a:r>
          </a:p>
        </p:txBody>
      </p:sp>
      <p:sp>
        <p:nvSpPr>
          <p:cNvPr id="10" name="Slide Number Placeholder 9">
            <a:extLst>
              <a:ext uri="{FF2B5EF4-FFF2-40B4-BE49-F238E27FC236}">
                <a16:creationId xmlns:a16="http://schemas.microsoft.com/office/drawing/2014/main" id="{EE5F0AB3-412C-4EDF-B45D-371E73B1E560}"/>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85938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49732-80E3-41DD-90E7-54F00B0E1A0E}"/>
              </a:ext>
            </a:extLst>
          </p:cNvPr>
          <p:cNvSpPr>
            <a:spLocks noGrp="1"/>
          </p:cNvSpPr>
          <p:nvPr>
            <p:ph type="title"/>
          </p:nvPr>
        </p:nvSpPr>
        <p:spPr/>
        <p:txBody>
          <a:bodyPr/>
          <a:lstStyle/>
          <a:p>
            <a:r>
              <a:rPr lang="en-US" sz="3600" dirty="0"/>
              <a:t>Some advice for system modelling</a:t>
            </a:r>
          </a:p>
        </p:txBody>
      </p:sp>
      <p:sp>
        <p:nvSpPr>
          <p:cNvPr id="2" name="Slide Number Placeholder 1">
            <a:extLst>
              <a:ext uri="{FF2B5EF4-FFF2-40B4-BE49-F238E27FC236}">
                <a16:creationId xmlns:a16="http://schemas.microsoft.com/office/drawing/2014/main" id="{43AC92CC-A531-4022-BA6B-90077480AFFF}"/>
              </a:ext>
            </a:extLst>
          </p:cNvPr>
          <p:cNvSpPr>
            <a:spLocks noGrp="1"/>
          </p:cNvSpPr>
          <p:nvPr>
            <p:ph type="sldNum" sz="quarter" idx="12"/>
          </p:nvPr>
        </p:nvSpPr>
        <p:spPr/>
        <p:txBody>
          <a:bodyPr/>
          <a:lstStyle/>
          <a:p>
            <a:fld id="{D57F1E4F-1CFF-5643-939E-02111984F565}" type="slidenum">
              <a:rPr lang="en-US" smtClean="0"/>
              <a:t>21</a:t>
            </a:fld>
            <a:endParaRPr lang="en-US" dirty="0"/>
          </a:p>
        </p:txBody>
      </p:sp>
      <p:sp>
        <p:nvSpPr>
          <p:cNvPr id="4" name="ZoneTexte 70">
            <a:extLst>
              <a:ext uri="{FF2B5EF4-FFF2-40B4-BE49-F238E27FC236}">
                <a16:creationId xmlns:a16="http://schemas.microsoft.com/office/drawing/2014/main" id="{D84EB360-ECD5-4D4B-A0E5-9874EB53D667}"/>
              </a:ext>
            </a:extLst>
          </p:cNvPr>
          <p:cNvSpPr txBox="1"/>
          <p:nvPr/>
        </p:nvSpPr>
        <p:spPr>
          <a:xfrm>
            <a:off x="398561" y="1462592"/>
            <a:ext cx="11093527" cy="3254737"/>
          </a:xfrm>
          <a:prstGeom prst="rect">
            <a:avLst/>
          </a:prstGeom>
          <a:noFill/>
        </p:spPr>
        <p:txBody>
          <a:bodyPr wrap="square" rtlCol="0">
            <a:spAutoFit/>
          </a:bodyPr>
          <a:lstStyle/>
          <a:p>
            <a:pPr marL="285750" indent="-285750">
              <a:spcBef>
                <a:spcPts val="300"/>
              </a:spcBef>
              <a:buFont typeface="Wingdings" panose="05000000000000000000" pitchFamily="2" charset="2"/>
              <a:buChar char="Ø"/>
            </a:pPr>
            <a:r>
              <a:rPr lang="en-US" sz="1700" dirty="0"/>
              <a:t>The main objectives of system modeling is to handle, consistently, all dimensions required to run a system virtually as it lives and operates in real life (“Digital Twin”)</a:t>
            </a:r>
          </a:p>
          <a:p>
            <a:pPr marL="285750" indent="-285750">
              <a:spcBef>
                <a:spcPts val="300"/>
              </a:spcBef>
              <a:buFont typeface="Wingdings" panose="05000000000000000000" pitchFamily="2" charset="2"/>
              <a:buChar char="Ø"/>
            </a:pPr>
            <a:r>
              <a:rPr lang="en-US" sz="1700" dirty="0"/>
              <a:t>One main complexity in modelling a complex system is to initiate it… </a:t>
            </a:r>
            <a:r>
              <a:rPr lang="en-US" sz="1700" b="1" dirty="0"/>
              <a:t>and enrich it progressively</a:t>
            </a:r>
            <a:r>
              <a:rPr lang="en-US" sz="1700" dirty="0"/>
              <a:t>,</a:t>
            </a:r>
            <a:br>
              <a:rPr lang="en-US" sz="1700" dirty="0"/>
            </a:br>
            <a:r>
              <a:rPr lang="en-US" sz="1700" dirty="0"/>
              <a:t>not knowing what will be the next evolutions (objects, relations, use cases).</a:t>
            </a:r>
          </a:p>
          <a:p>
            <a:pPr marL="285750" indent="-285750">
              <a:spcBef>
                <a:spcPts val="300"/>
              </a:spcBef>
              <a:buFont typeface="Wingdings" panose="05000000000000000000" pitchFamily="2" charset="2"/>
              <a:buChar char="Ø"/>
            </a:pPr>
            <a:r>
              <a:rPr lang="en-US" sz="1700" dirty="0"/>
              <a:t>The major risk being to have to refactor the existing model each time you face unforeseen situation. </a:t>
            </a:r>
            <a:r>
              <a:rPr lang="en-US" sz="1700" b="1" dirty="0"/>
              <a:t>Refactoring a model is a major cost driver</a:t>
            </a:r>
            <a:r>
              <a:rPr lang="en-US" sz="1700" dirty="0"/>
              <a:t>, and a blocker in term of reactivity to business.</a:t>
            </a:r>
          </a:p>
          <a:p>
            <a:pPr>
              <a:spcBef>
                <a:spcPts val="300"/>
              </a:spcBef>
            </a:pPr>
            <a:endParaRPr lang="en-US" sz="1600" dirty="0"/>
          </a:p>
          <a:p>
            <a:pPr>
              <a:spcBef>
                <a:spcPts val="300"/>
              </a:spcBef>
            </a:pPr>
            <a:r>
              <a:rPr lang="en-US" sz="2000" dirty="0"/>
              <a:t>The answer to this complexity and risk is to design a model “independently of use cases”,</a:t>
            </a:r>
          </a:p>
          <a:p>
            <a:pPr>
              <a:spcBef>
                <a:spcPts val="300"/>
              </a:spcBef>
            </a:pPr>
            <a:endParaRPr lang="en-US" sz="1600" dirty="0"/>
          </a:p>
          <a:p>
            <a:pPr marL="285750" indent="-285750">
              <a:spcBef>
                <a:spcPts val="300"/>
              </a:spcBef>
              <a:buFont typeface="Wingdings" panose="05000000000000000000" pitchFamily="2" charset="2"/>
              <a:buChar char="Ø"/>
            </a:pPr>
            <a:r>
              <a:rPr lang="en-US" sz="1700" dirty="0"/>
              <a:t>Model the functional and physical objects as they are, and not as they are used (at a certain time).</a:t>
            </a:r>
          </a:p>
          <a:p>
            <a:pPr marL="285750" indent="-285750">
              <a:spcBef>
                <a:spcPts val="300"/>
              </a:spcBef>
              <a:buFont typeface="Wingdings" panose="05000000000000000000" pitchFamily="2" charset="2"/>
              <a:buChar char="Ø"/>
            </a:pPr>
            <a:r>
              <a:rPr lang="en-US" sz="1700" dirty="0"/>
              <a:t>Then, in a second step, model “how they are used”.</a:t>
            </a:r>
          </a:p>
        </p:txBody>
      </p:sp>
      <p:sp>
        <p:nvSpPr>
          <p:cNvPr id="6" name="TextBox 5">
            <a:extLst>
              <a:ext uri="{FF2B5EF4-FFF2-40B4-BE49-F238E27FC236}">
                <a16:creationId xmlns:a16="http://schemas.microsoft.com/office/drawing/2014/main" id="{3D2782E6-22E3-48A2-858D-5AA0676032BC}"/>
              </a:ext>
            </a:extLst>
          </p:cNvPr>
          <p:cNvSpPr txBox="1"/>
          <p:nvPr/>
        </p:nvSpPr>
        <p:spPr>
          <a:xfrm>
            <a:off x="398561" y="5093087"/>
            <a:ext cx="7659013" cy="1107996"/>
          </a:xfrm>
          <a:prstGeom prst="rect">
            <a:avLst/>
          </a:prstGeom>
          <a:noFill/>
        </p:spPr>
        <p:txBody>
          <a:bodyPr wrap="square" rtlCol="0">
            <a:spAutoFit/>
          </a:bodyPr>
          <a:lstStyle/>
          <a:p>
            <a:r>
              <a:rPr lang="en-US" sz="1600" i="1" dirty="0"/>
              <a:t>The modeling pattern of choice is the </a:t>
            </a:r>
            <a:r>
              <a:rPr lang="en-US" sz="1600" i="1" dirty="0">
                <a:solidFill>
                  <a:srgbClr val="FFFF00"/>
                </a:solidFill>
              </a:rPr>
              <a:t>“Mediator pattern”</a:t>
            </a:r>
            <a:r>
              <a:rPr lang="en-US" sz="1600" i="1" dirty="0"/>
              <a:t>,</a:t>
            </a:r>
            <a:br>
              <a:rPr lang="en-US" sz="1600" i="1" dirty="0"/>
            </a:br>
            <a:r>
              <a:rPr lang="en-US" sz="1600" i="1" dirty="0"/>
              <a:t>to handle multiple stages of a concept, in a sustainable and scalable way.</a:t>
            </a:r>
          </a:p>
          <a:p>
            <a:r>
              <a:rPr lang="en-US" sz="1600" i="1" dirty="0"/>
              <a:t>Mediator objects = &lt;xx&gt;</a:t>
            </a:r>
          </a:p>
          <a:p>
            <a:endParaRPr lang="en-US" dirty="0"/>
          </a:p>
        </p:txBody>
      </p:sp>
      <p:pic>
        <p:nvPicPr>
          <p:cNvPr id="49" name="Picture 48">
            <a:extLst>
              <a:ext uri="{FF2B5EF4-FFF2-40B4-BE49-F238E27FC236}">
                <a16:creationId xmlns:a16="http://schemas.microsoft.com/office/drawing/2014/main" id="{A1A02D37-92EC-4C3E-A906-6B99951EAE50}"/>
              </a:ext>
            </a:extLst>
          </p:cNvPr>
          <p:cNvPicPr>
            <a:picLocks noChangeAspect="1"/>
          </p:cNvPicPr>
          <p:nvPr/>
        </p:nvPicPr>
        <p:blipFill>
          <a:blip r:embed="rId2"/>
          <a:stretch>
            <a:fillRect/>
          </a:stretch>
        </p:blipFill>
        <p:spPr>
          <a:xfrm>
            <a:off x="8116228" y="4769254"/>
            <a:ext cx="3869211" cy="1669678"/>
          </a:xfrm>
          <a:prstGeom prst="rect">
            <a:avLst/>
          </a:prstGeom>
        </p:spPr>
      </p:pic>
    </p:spTree>
    <p:extLst>
      <p:ext uri="{BB962C8B-B14F-4D97-AF65-F5344CB8AC3E}">
        <p14:creationId xmlns:p14="http://schemas.microsoft.com/office/powerpoint/2010/main" val="157347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5085241" y="2512368"/>
            <a:ext cx="1560659" cy="715581"/>
          </a:xfrm>
          <a:prstGeom prst="rect">
            <a:avLst/>
          </a:prstGeom>
          <a:noFill/>
        </p:spPr>
        <p:txBody>
          <a:bodyPr wrap="square" rtlCol="0">
            <a:spAutoFit/>
          </a:bodyPr>
          <a:lstStyle>
            <a:defPPr>
              <a:defRPr lang="fr-FR"/>
            </a:defPPr>
            <a:lvl1pPr>
              <a:defRPr i="1"/>
            </a:lvl1pPr>
          </a:lstStyle>
          <a:p>
            <a:r>
              <a:rPr lang="en-US" sz="1350" dirty="0">
                <a:solidFill>
                  <a:prstClr val="black"/>
                </a:solidFill>
                <a:latin typeface="Calibri" panose="020F0502020204030204"/>
              </a:rPr>
              <a:t>Object Type</a:t>
            </a:r>
          </a:p>
          <a:p>
            <a:r>
              <a:rPr lang="en-US" sz="1350" dirty="0">
                <a:solidFill>
                  <a:prstClr val="black"/>
                </a:solidFill>
                <a:latin typeface="Calibri" panose="020F0502020204030204"/>
              </a:rPr>
              <a:t>+ Positioning</a:t>
            </a:r>
          </a:p>
          <a:p>
            <a:r>
              <a:rPr lang="en-US" sz="1350" dirty="0">
                <a:solidFill>
                  <a:prstClr val="black"/>
                </a:solidFill>
                <a:latin typeface="Calibri" panose="020F0502020204030204"/>
              </a:rPr>
              <a:t>+ Relations </a:t>
            </a:r>
          </a:p>
        </p:txBody>
      </p:sp>
      <p:sp>
        <p:nvSpPr>
          <p:cNvPr id="14" name="ZoneTexte 13"/>
          <p:cNvSpPr txBox="1"/>
          <p:nvPr/>
        </p:nvSpPr>
        <p:spPr>
          <a:xfrm>
            <a:off x="2876416" y="2297363"/>
            <a:ext cx="2208826" cy="839695"/>
          </a:xfrm>
          <a:prstGeom prst="rect">
            <a:avLst/>
          </a:prstGeom>
          <a:solidFill>
            <a:srgbClr val="0FA2A9"/>
          </a:solidFill>
        </p:spPr>
        <p:txBody>
          <a:bodyPr wrap="square" lIns="162000" rtlCol="0" anchor="ctr" anchorCtr="0">
            <a:noAutofit/>
          </a:bodyPr>
          <a:lstStyle>
            <a:defPPr>
              <a:defRPr lang="fr-FR"/>
            </a:defPPr>
          </a:lstStyle>
          <a:p>
            <a:endParaRPr lang="en-US" sz="1350" dirty="0">
              <a:solidFill>
                <a:prstClr val="black"/>
              </a:solidFill>
              <a:latin typeface="Calibri" panose="020F0502020204030204"/>
            </a:endParaRPr>
          </a:p>
        </p:txBody>
      </p:sp>
      <p:sp>
        <p:nvSpPr>
          <p:cNvPr id="15" name="ZoneTexte 14"/>
          <p:cNvSpPr txBox="1"/>
          <p:nvPr/>
        </p:nvSpPr>
        <p:spPr>
          <a:xfrm>
            <a:off x="1538145" y="2298575"/>
            <a:ext cx="1179030" cy="839695"/>
          </a:xfrm>
          <a:prstGeom prst="rect">
            <a:avLst/>
          </a:prstGeom>
          <a:solidFill>
            <a:srgbClr val="0FA2A9"/>
          </a:solidFill>
        </p:spPr>
        <p:txBody>
          <a:bodyPr wrap="square" lIns="162000" rtlCol="0" anchor="ctr" anchorCtr="0">
            <a:noAutofit/>
          </a:bodyPr>
          <a:lstStyle>
            <a:defPPr>
              <a:defRPr lang="fr-FR"/>
            </a:defPPr>
          </a:lstStyle>
          <a:p>
            <a:pPr algn="ctr"/>
            <a:r>
              <a:rPr lang="en-US" sz="1350" dirty="0">
                <a:solidFill>
                  <a:prstClr val="black"/>
                </a:solidFill>
                <a:latin typeface="Calibri" panose="020F0502020204030204"/>
              </a:rPr>
              <a:t>Functional Asset</a:t>
            </a:r>
          </a:p>
        </p:txBody>
      </p:sp>
      <p:sp>
        <p:nvSpPr>
          <p:cNvPr id="17" name="ZoneTexte 16"/>
          <p:cNvSpPr txBox="1"/>
          <p:nvPr/>
        </p:nvSpPr>
        <p:spPr>
          <a:xfrm>
            <a:off x="3570840" y="2354166"/>
            <a:ext cx="1315168" cy="300082"/>
          </a:xfrm>
          <a:prstGeom prst="rect">
            <a:avLst/>
          </a:prstGeom>
          <a:noFill/>
        </p:spPr>
        <p:txBody>
          <a:bodyPr wrap="none" rtlCol="0">
            <a:spAutoFit/>
          </a:bodyPr>
          <a:lstStyle/>
          <a:p>
            <a:r>
              <a:rPr lang="en-US" sz="1350" i="1" dirty="0">
                <a:solidFill>
                  <a:prstClr val="black"/>
                </a:solidFill>
                <a:latin typeface="Calibri" panose="020F0502020204030204"/>
              </a:rPr>
              <a:t>Signal Type AAA</a:t>
            </a:r>
          </a:p>
        </p:txBody>
      </p:sp>
      <p:pic>
        <p:nvPicPr>
          <p:cNvPr id="20" name="Image 19"/>
          <p:cNvPicPr>
            <a:picLocks noChangeAspect="1"/>
          </p:cNvPicPr>
          <p:nvPr/>
        </p:nvPicPr>
        <p:blipFill>
          <a:blip r:embed="rId2"/>
          <a:stretch>
            <a:fillRect/>
          </a:stretch>
        </p:blipFill>
        <p:spPr>
          <a:xfrm>
            <a:off x="4094127" y="2692806"/>
            <a:ext cx="653853" cy="359191"/>
          </a:xfrm>
          <a:prstGeom prst="rect">
            <a:avLst/>
          </a:prstGeom>
        </p:spPr>
      </p:pic>
      <p:sp>
        <p:nvSpPr>
          <p:cNvPr id="35" name="ZoneTexte 34"/>
          <p:cNvSpPr txBox="1"/>
          <p:nvPr/>
        </p:nvSpPr>
        <p:spPr>
          <a:xfrm>
            <a:off x="2874723" y="4724879"/>
            <a:ext cx="2210518" cy="846131"/>
          </a:xfrm>
          <a:prstGeom prst="rect">
            <a:avLst/>
          </a:prstGeom>
          <a:solidFill>
            <a:schemeClr val="accent2">
              <a:lumMod val="60000"/>
              <a:lumOff val="40000"/>
            </a:schemeClr>
          </a:solidFill>
        </p:spPr>
        <p:txBody>
          <a:bodyPr wrap="square" lIns="162000" rtlCol="0" anchor="ctr" anchorCtr="0">
            <a:noAutofit/>
          </a:bodyPr>
          <a:lstStyle>
            <a:defPPr>
              <a:defRPr lang="fr-FR"/>
            </a:defPPr>
          </a:lstStyle>
          <a:p>
            <a:endParaRPr lang="en-US" sz="1350" dirty="0">
              <a:solidFill>
                <a:prstClr val="black"/>
              </a:solidFill>
              <a:latin typeface="Calibri" panose="020F0502020204030204"/>
            </a:endParaRPr>
          </a:p>
        </p:txBody>
      </p:sp>
      <p:sp>
        <p:nvSpPr>
          <p:cNvPr id="36" name="ZoneTexte 35"/>
          <p:cNvSpPr txBox="1"/>
          <p:nvPr/>
        </p:nvSpPr>
        <p:spPr>
          <a:xfrm>
            <a:off x="1527802" y="4726056"/>
            <a:ext cx="1179030" cy="844954"/>
          </a:xfrm>
          <a:prstGeom prst="rect">
            <a:avLst/>
          </a:prstGeom>
          <a:solidFill>
            <a:schemeClr val="accent2">
              <a:lumMod val="60000"/>
              <a:lumOff val="40000"/>
            </a:schemeClr>
          </a:solidFill>
        </p:spPr>
        <p:txBody>
          <a:bodyPr wrap="square" lIns="162000" rtlCol="0" anchor="ctr" anchorCtr="0">
            <a:noAutofit/>
          </a:bodyPr>
          <a:lstStyle>
            <a:defPPr>
              <a:defRPr lang="fr-FR"/>
            </a:defPPr>
          </a:lstStyle>
          <a:p>
            <a:pPr algn="ctr"/>
            <a:r>
              <a:rPr lang="en-US" sz="1350" dirty="0">
                <a:solidFill>
                  <a:prstClr val="black"/>
                </a:solidFill>
                <a:latin typeface="Calibri" panose="020F0502020204030204"/>
              </a:rPr>
              <a:t>Physical Asset</a:t>
            </a:r>
          </a:p>
        </p:txBody>
      </p:sp>
      <p:sp>
        <p:nvSpPr>
          <p:cNvPr id="37" name="ZoneTexte 36"/>
          <p:cNvSpPr txBox="1"/>
          <p:nvPr/>
        </p:nvSpPr>
        <p:spPr>
          <a:xfrm>
            <a:off x="2633099" y="5003634"/>
            <a:ext cx="1707226" cy="311894"/>
          </a:xfrm>
          <a:prstGeom prst="rect">
            <a:avLst/>
          </a:prstGeom>
          <a:noFill/>
        </p:spPr>
        <p:txBody>
          <a:bodyPr wrap="square" rtlCol="0">
            <a:spAutoFit/>
          </a:bodyPr>
          <a:lstStyle>
            <a:defPPr>
              <a:defRPr lang="fr-FR"/>
            </a:defPPr>
            <a:lvl1pPr>
              <a:defRPr i="1"/>
            </a:lvl1pPr>
          </a:lstStyle>
          <a:p>
            <a:pPr algn="ctr"/>
            <a:r>
              <a:rPr lang="en-US" sz="1350" dirty="0">
                <a:solidFill>
                  <a:prstClr val="black"/>
                </a:solidFill>
                <a:latin typeface="Calibri" panose="020F0502020204030204"/>
              </a:rPr>
              <a:t>Item Ref XYZ </a:t>
            </a:r>
          </a:p>
        </p:txBody>
      </p:sp>
      <p:pic>
        <p:nvPicPr>
          <p:cNvPr id="38" name="Image 37"/>
          <p:cNvPicPr>
            <a:picLocks noChangeAspect="1"/>
          </p:cNvPicPr>
          <p:nvPr/>
        </p:nvPicPr>
        <p:blipFill>
          <a:blip r:embed="rId3"/>
          <a:stretch>
            <a:fillRect/>
          </a:stretch>
        </p:blipFill>
        <p:spPr>
          <a:xfrm>
            <a:off x="4489143" y="4854281"/>
            <a:ext cx="544249" cy="587326"/>
          </a:xfrm>
          <a:prstGeom prst="rect">
            <a:avLst/>
          </a:prstGeom>
        </p:spPr>
      </p:pic>
      <p:pic>
        <p:nvPicPr>
          <p:cNvPr id="39" name="Image 38"/>
          <p:cNvPicPr>
            <a:picLocks noChangeAspect="1"/>
          </p:cNvPicPr>
          <p:nvPr/>
        </p:nvPicPr>
        <p:blipFill>
          <a:blip r:embed="rId4"/>
          <a:stretch>
            <a:fillRect/>
          </a:stretch>
        </p:blipFill>
        <p:spPr>
          <a:xfrm>
            <a:off x="4034406" y="4742297"/>
            <a:ext cx="327835" cy="813646"/>
          </a:xfrm>
          <a:prstGeom prst="rect">
            <a:avLst/>
          </a:prstGeom>
        </p:spPr>
      </p:pic>
      <p:sp>
        <p:nvSpPr>
          <p:cNvPr id="41" name="ZoneTexte 40"/>
          <p:cNvSpPr txBox="1"/>
          <p:nvPr/>
        </p:nvSpPr>
        <p:spPr>
          <a:xfrm>
            <a:off x="908999" y="3551597"/>
            <a:ext cx="1552169" cy="833917"/>
          </a:xfrm>
          <a:prstGeom prst="rect">
            <a:avLst/>
          </a:prstGeom>
          <a:solidFill>
            <a:schemeClr val="bg1">
              <a:lumMod val="75000"/>
            </a:schemeClr>
          </a:solidFill>
        </p:spPr>
        <p:txBody>
          <a:bodyPr wrap="square" lIns="162000" rtlCol="0" anchor="ctr" anchorCtr="0">
            <a:noAutofit/>
          </a:bodyPr>
          <a:lstStyle>
            <a:defPPr>
              <a:defRPr lang="fr-FR"/>
            </a:defPPr>
          </a:lstStyle>
          <a:p>
            <a:pPr algn="ctr"/>
            <a:r>
              <a:rPr lang="en-US" sz="1350" dirty="0">
                <a:latin typeface="Calibri" panose="020F0502020204030204"/>
              </a:rPr>
              <a:t>“Functional</a:t>
            </a:r>
            <a:br>
              <a:rPr lang="en-US" sz="1350" dirty="0">
                <a:latin typeface="Calibri" panose="020F0502020204030204"/>
              </a:rPr>
            </a:br>
            <a:r>
              <a:rPr lang="en-US" sz="1350" dirty="0">
                <a:latin typeface="Calibri" panose="020F0502020204030204"/>
              </a:rPr>
              <a:t>to Physical” Relation</a:t>
            </a:r>
          </a:p>
        </p:txBody>
      </p:sp>
      <p:sp>
        <p:nvSpPr>
          <p:cNvPr id="42" name="ZoneTexte 41"/>
          <p:cNvSpPr txBox="1"/>
          <p:nvPr/>
        </p:nvSpPr>
        <p:spPr>
          <a:xfrm>
            <a:off x="5808835" y="3594448"/>
            <a:ext cx="1726392" cy="715581"/>
          </a:xfrm>
          <a:prstGeom prst="rect">
            <a:avLst/>
          </a:prstGeom>
          <a:noFill/>
        </p:spPr>
        <p:txBody>
          <a:bodyPr wrap="square" rtlCol="0">
            <a:spAutoFit/>
          </a:bodyPr>
          <a:lstStyle>
            <a:defPPr>
              <a:defRPr lang="fr-FR"/>
            </a:defPPr>
            <a:lvl1pPr>
              <a:defRPr i="1"/>
            </a:lvl1pPr>
          </a:lstStyle>
          <a:p>
            <a:r>
              <a:rPr lang="en-US" sz="1350" dirty="0">
                <a:solidFill>
                  <a:prstClr val="black"/>
                </a:solidFill>
                <a:latin typeface="Calibri" panose="020F0502020204030204"/>
              </a:rPr>
              <a:t>Life Cycle of every Functional  &amp;</a:t>
            </a:r>
          </a:p>
          <a:p>
            <a:r>
              <a:rPr lang="en-US" sz="1350" dirty="0">
                <a:solidFill>
                  <a:prstClr val="black"/>
                </a:solidFill>
                <a:latin typeface="Calibri" panose="020F0502020204030204"/>
              </a:rPr>
              <a:t>Physical Assets</a:t>
            </a:r>
          </a:p>
        </p:txBody>
      </p:sp>
      <p:sp>
        <p:nvSpPr>
          <p:cNvPr id="43" name="ZoneTexte 42"/>
          <p:cNvSpPr txBox="1"/>
          <p:nvPr/>
        </p:nvSpPr>
        <p:spPr>
          <a:xfrm>
            <a:off x="2627684" y="3536665"/>
            <a:ext cx="3167344" cy="833917"/>
          </a:xfrm>
          <a:prstGeom prst="rect">
            <a:avLst/>
          </a:prstGeom>
          <a:solidFill>
            <a:schemeClr val="bg1">
              <a:lumMod val="75000"/>
            </a:schemeClr>
          </a:solidFill>
          <a:ln w="22225">
            <a:solidFill>
              <a:srgbClr val="FF0000"/>
            </a:solidFill>
          </a:ln>
        </p:spPr>
        <p:txBody>
          <a:bodyPr wrap="square" lIns="162000" rtlCol="0" anchor="ctr" anchorCtr="0">
            <a:noAutofit/>
          </a:bodyPr>
          <a:lstStyle>
            <a:defPPr>
              <a:defRPr lang="fr-FR"/>
            </a:defPPr>
          </a:lstStyle>
          <a:p>
            <a:endParaRPr lang="en-US" sz="1350" dirty="0">
              <a:latin typeface="Calibri" panose="020F0502020204030204"/>
            </a:endParaRPr>
          </a:p>
        </p:txBody>
      </p:sp>
      <p:sp>
        <p:nvSpPr>
          <p:cNvPr id="44" name="ZoneTexte 43"/>
          <p:cNvSpPr txBox="1"/>
          <p:nvPr/>
        </p:nvSpPr>
        <p:spPr>
          <a:xfrm>
            <a:off x="3525538" y="3594448"/>
            <a:ext cx="1551015" cy="715581"/>
          </a:xfrm>
          <a:prstGeom prst="rect">
            <a:avLst/>
          </a:prstGeom>
          <a:noFill/>
        </p:spPr>
        <p:txBody>
          <a:bodyPr wrap="square" rtlCol="0">
            <a:spAutoFit/>
          </a:bodyPr>
          <a:lstStyle>
            <a:defPPr>
              <a:defRPr lang="fr-FR"/>
            </a:defPPr>
            <a:lvl1pPr>
              <a:defRPr i="1"/>
            </a:lvl1pPr>
          </a:lstStyle>
          <a:p>
            <a:pPr algn="ctr"/>
            <a:r>
              <a:rPr lang="en-US" sz="1350" dirty="0">
                <a:latin typeface="Calibri" panose="020F0502020204030204"/>
              </a:rPr>
              <a:t>Item Ref XYZ  </a:t>
            </a:r>
          </a:p>
          <a:p>
            <a:pPr algn="ctr"/>
            <a:r>
              <a:rPr lang="en-US" sz="1350" dirty="0">
                <a:latin typeface="Calibri" panose="020F0502020204030204"/>
              </a:rPr>
              <a:t>From </a:t>
            </a:r>
            <a:r>
              <a:rPr lang="en-US" sz="1350" dirty="0" err="1">
                <a:latin typeface="Calibri" panose="020F0502020204030204"/>
              </a:rPr>
              <a:t>dd</a:t>
            </a:r>
            <a:r>
              <a:rPr lang="en-US" sz="1350" dirty="0">
                <a:latin typeface="Calibri" panose="020F0502020204030204"/>
              </a:rPr>
              <a:t>-mm-</a:t>
            </a:r>
            <a:r>
              <a:rPr lang="en-US" sz="1350" dirty="0" err="1">
                <a:latin typeface="Calibri" panose="020F0502020204030204"/>
              </a:rPr>
              <a:t>yyyy</a:t>
            </a:r>
            <a:endParaRPr lang="en-US" sz="1350" dirty="0">
              <a:latin typeface="Calibri" panose="020F0502020204030204"/>
            </a:endParaRPr>
          </a:p>
          <a:p>
            <a:pPr algn="ctr"/>
            <a:r>
              <a:rPr lang="en-US" sz="1350" dirty="0">
                <a:latin typeface="Calibri" panose="020F0502020204030204"/>
              </a:rPr>
              <a:t>To </a:t>
            </a:r>
            <a:r>
              <a:rPr lang="en-US" sz="1350" dirty="0" err="1">
                <a:latin typeface="Calibri" panose="020F0502020204030204"/>
              </a:rPr>
              <a:t>dd</a:t>
            </a:r>
            <a:r>
              <a:rPr lang="en-US" sz="1350" dirty="0">
                <a:latin typeface="Calibri" panose="020F0502020204030204"/>
              </a:rPr>
              <a:t>-mm-</a:t>
            </a:r>
            <a:r>
              <a:rPr lang="en-US" sz="1350" dirty="0" err="1">
                <a:latin typeface="Calibri" panose="020F0502020204030204"/>
              </a:rPr>
              <a:t>yyyy</a:t>
            </a:r>
            <a:endParaRPr lang="en-US" sz="1350" dirty="0">
              <a:latin typeface="Calibri" panose="020F0502020204030204"/>
            </a:endParaRPr>
          </a:p>
        </p:txBody>
      </p:sp>
      <p:pic>
        <p:nvPicPr>
          <p:cNvPr id="45" name="Image 44"/>
          <p:cNvPicPr>
            <a:picLocks noChangeAspect="1"/>
          </p:cNvPicPr>
          <p:nvPr/>
        </p:nvPicPr>
        <p:blipFill>
          <a:blip r:embed="rId3"/>
          <a:stretch>
            <a:fillRect/>
          </a:stretch>
        </p:blipFill>
        <p:spPr>
          <a:xfrm>
            <a:off x="5192258" y="3843406"/>
            <a:ext cx="325278" cy="325278"/>
          </a:xfrm>
          <a:prstGeom prst="rect">
            <a:avLst/>
          </a:prstGeom>
        </p:spPr>
      </p:pic>
      <p:pic>
        <p:nvPicPr>
          <p:cNvPr id="46" name="Image 45"/>
          <p:cNvPicPr>
            <a:picLocks noChangeAspect="1"/>
          </p:cNvPicPr>
          <p:nvPr/>
        </p:nvPicPr>
        <p:blipFill>
          <a:blip r:embed="rId2"/>
          <a:stretch>
            <a:fillRect/>
          </a:stretch>
        </p:blipFill>
        <p:spPr>
          <a:xfrm>
            <a:off x="5085241" y="3694159"/>
            <a:ext cx="547999" cy="298494"/>
          </a:xfrm>
          <a:prstGeom prst="rect">
            <a:avLst/>
          </a:prstGeom>
        </p:spPr>
      </p:pic>
      <p:grpSp>
        <p:nvGrpSpPr>
          <p:cNvPr id="47" name="Groupe 46"/>
          <p:cNvGrpSpPr/>
          <p:nvPr/>
        </p:nvGrpSpPr>
        <p:grpSpPr>
          <a:xfrm>
            <a:off x="3059977" y="2906187"/>
            <a:ext cx="753198" cy="2035021"/>
            <a:chOff x="2970765" y="2653937"/>
            <a:chExt cx="753198" cy="2035021"/>
          </a:xfrm>
        </p:grpSpPr>
        <p:sp>
          <p:nvSpPr>
            <p:cNvPr id="48" name="Ellipse 47"/>
            <p:cNvSpPr/>
            <p:nvPr/>
          </p:nvSpPr>
          <p:spPr>
            <a:xfrm>
              <a:off x="2970765" y="3530061"/>
              <a:ext cx="290684" cy="290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sp>
          <p:nvSpPr>
            <p:cNvPr id="49" name="Forme libre 48"/>
            <p:cNvSpPr/>
            <p:nvPr/>
          </p:nvSpPr>
          <p:spPr>
            <a:xfrm>
              <a:off x="3086469" y="2653937"/>
              <a:ext cx="637494" cy="2035021"/>
            </a:xfrm>
            <a:custGeom>
              <a:avLst/>
              <a:gdLst>
                <a:gd name="connsiteX0" fmla="*/ 481354 w 949186"/>
                <a:gd name="connsiteY0" fmla="*/ 1658679 h 1658679"/>
                <a:gd name="connsiteX1" fmla="*/ 13521 w 949186"/>
                <a:gd name="connsiteY1" fmla="*/ 839972 h 1658679"/>
                <a:gd name="connsiteX2" fmla="*/ 949186 w 949186"/>
                <a:gd name="connsiteY2" fmla="*/ 0 h 1658679"/>
              </a:gdLst>
              <a:ahLst/>
              <a:cxnLst>
                <a:cxn ang="0">
                  <a:pos x="connsiteX0" y="connsiteY0"/>
                </a:cxn>
                <a:cxn ang="0">
                  <a:pos x="connsiteX1" y="connsiteY1"/>
                </a:cxn>
                <a:cxn ang="0">
                  <a:pos x="connsiteX2" y="connsiteY2"/>
                </a:cxn>
              </a:cxnLst>
              <a:rect l="l" t="t" r="r" b="b"/>
              <a:pathLst>
                <a:path w="949186" h="1658679">
                  <a:moveTo>
                    <a:pt x="481354" y="1658679"/>
                  </a:moveTo>
                  <a:cubicBezTo>
                    <a:pt x="208451" y="1387548"/>
                    <a:pt x="-64451" y="1116418"/>
                    <a:pt x="13521" y="839972"/>
                  </a:cubicBezTo>
                  <a:cubicBezTo>
                    <a:pt x="91493" y="563525"/>
                    <a:pt x="520339" y="281762"/>
                    <a:pt x="949186" y="0"/>
                  </a:cubicBezTo>
                </a:path>
              </a:pathLst>
            </a:custGeom>
            <a:noFill/>
            <a:ln w="5715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grpSp>
      <p:sp>
        <p:nvSpPr>
          <p:cNvPr id="52" name="Hexagone 51"/>
          <p:cNvSpPr/>
          <p:nvPr/>
        </p:nvSpPr>
        <p:spPr>
          <a:xfrm>
            <a:off x="893400" y="2704503"/>
            <a:ext cx="532104" cy="187960"/>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a:solidFill>
                  <a:schemeClr val="bg1"/>
                </a:solidFill>
              </a:rPr>
              <a:t>ID-F</a:t>
            </a:r>
          </a:p>
        </p:txBody>
      </p:sp>
      <p:sp>
        <p:nvSpPr>
          <p:cNvPr id="53" name="Hexagone 52"/>
          <p:cNvSpPr/>
          <p:nvPr/>
        </p:nvSpPr>
        <p:spPr>
          <a:xfrm>
            <a:off x="902782" y="4807396"/>
            <a:ext cx="532104" cy="187960"/>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400" dirty="0">
                <a:solidFill>
                  <a:schemeClr val="bg1"/>
                </a:solidFill>
              </a:rPr>
              <a:t>ID-P</a:t>
            </a:r>
          </a:p>
        </p:txBody>
      </p:sp>
      <p:sp>
        <p:nvSpPr>
          <p:cNvPr id="59" name="Forme libre 58"/>
          <p:cNvSpPr/>
          <p:nvPr/>
        </p:nvSpPr>
        <p:spPr>
          <a:xfrm>
            <a:off x="654515" y="2906187"/>
            <a:ext cx="313519" cy="1898469"/>
          </a:xfrm>
          <a:custGeom>
            <a:avLst/>
            <a:gdLst>
              <a:gd name="connsiteX0" fmla="*/ 304810 w 313519"/>
              <a:gd name="connsiteY0" fmla="*/ 0 h 1898469"/>
              <a:gd name="connsiteX1" fmla="*/ 10 w 313519"/>
              <a:gd name="connsiteY1" fmla="*/ 1079863 h 1898469"/>
              <a:gd name="connsiteX2" fmla="*/ 313519 w 313519"/>
              <a:gd name="connsiteY2" fmla="*/ 1898469 h 1898469"/>
            </a:gdLst>
            <a:ahLst/>
            <a:cxnLst>
              <a:cxn ang="0">
                <a:pos x="connsiteX0" y="connsiteY0"/>
              </a:cxn>
              <a:cxn ang="0">
                <a:pos x="connsiteX1" y="connsiteY1"/>
              </a:cxn>
              <a:cxn ang="0">
                <a:pos x="connsiteX2" y="connsiteY2"/>
              </a:cxn>
            </a:cxnLst>
            <a:rect l="l" t="t" r="r" b="b"/>
            <a:pathLst>
              <a:path w="313519" h="1898469">
                <a:moveTo>
                  <a:pt x="304810" y="0"/>
                </a:moveTo>
                <a:cubicBezTo>
                  <a:pt x="151684" y="381726"/>
                  <a:pt x="-1441" y="763452"/>
                  <a:pt x="10" y="1079863"/>
                </a:cubicBezTo>
                <a:cubicBezTo>
                  <a:pt x="1461" y="1396274"/>
                  <a:pt x="157490" y="1647371"/>
                  <a:pt x="313519" y="1898469"/>
                </a:cubicBez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e 53"/>
          <p:cNvSpPr/>
          <p:nvPr/>
        </p:nvSpPr>
        <p:spPr>
          <a:xfrm>
            <a:off x="346573" y="3849183"/>
            <a:ext cx="414428" cy="208880"/>
          </a:xfrm>
          <a:prstGeom prst="hexago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600" dirty="0">
                <a:solidFill>
                  <a:schemeClr val="bg1"/>
                </a:solidFill>
              </a:rPr>
              <a:t>xx</a:t>
            </a:r>
          </a:p>
        </p:txBody>
      </p:sp>
      <p:sp>
        <p:nvSpPr>
          <p:cNvPr id="28" name="ZoneTexte 27"/>
          <p:cNvSpPr txBox="1"/>
          <p:nvPr/>
        </p:nvSpPr>
        <p:spPr>
          <a:xfrm>
            <a:off x="8692943" y="2298856"/>
            <a:ext cx="1360822" cy="839695"/>
          </a:xfrm>
          <a:prstGeom prst="rect">
            <a:avLst/>
          </a:prstGeom>
          <a:solidFill>
            <a:schemeClr val="accent6">
              <a:lumMod val="60000"/>
              <a:lumOff val="40000"/>
            </a:schemeClr>
          </a:solidFill>
        </p:spPr>
        <p:txBody>
          <a:bodyPr wrap="square" lIns="162000" rtlCol="0" anchor="ctr" anchorCtr="0">
            <a:noAutofit/>
          </a:bodyPr>
          <a:lstStyle>
            <a:defPPr>
              <a:defRPr lang="fr-FR"/>
            </a:defPPr>
          </a:lstStyle>
          <a:p>
            <a:endParaRPr lang="en-US" sz="1350" dirty="0">
              <a:solidFill>
                <a:prstClr val="black"/>
              </a:solidFill>
              <a:latin typeface="Calibri" panose="020F0502020204030204"/>
            </a:endParaRPr>
          </a:p>
        </p:txBody>
      </p:sp>
      <p:sp>
        <p:nvSpPr>
          <p:cNvPr id="29" name="ZoneTexte 28"/>
          <p:cNvSpPr txBox="1"/>
          <p:nvPr/>
        </p:nvSpPr>
        <p:spPr>
          <a:xfrm>
            <a:off x="10196959" y="2304759"/>
            <a:ext cx="1280127" cy="839695"/>
          </a:xfrm>
          <a:prstGeom prst="rect">
            <a:avLst/>
          </a:prstGeom>
          <a:solidFill>
            <a:schemeClr val="accent6">
              <a:lumMod val="60000"/>
              <a:lumOff val="40000"/>
            </a:schemeClr>
          </a:solidFill>
        </p:spPr>
        <p:txBody>
          <a:bodyPr wrap="square" lIns="162000" rtlCol="0" anchor="ctr" anchorCtr="0">
            <a:noAutofit/>
          </a:bodyPr>
          <a:lstStyle>
            <a:defPPr>
              <a:defRPr lang="fr-FR"/>
            </a:defPPr>
          </a:lstStyle>
          <a:p>
            <a:pPr algn="ctr"/>
            <a:r>
              <a:rPr lang="en-US" sz="1350" dirty="0">
                <a:solidFill>
                  <a:prstClr val="black"/>
                </a:solidFill>
                <a:latin typeface="Calibri" panose="020F0502020204030204"/>
              </a:rPr>
              <a:t>Manufacturer Catalogue (Structural)</a:t>
            </a:r>
          </a:p>
        </p:txBody>
      </p:sp>
      <p:sp>
        <p:nvSpPr>
          <p:cNvPr id="30" name="ZoneTexte 29"/>
          <p:cNvSpPr txBox="1"/>
          <p:nvPr/>
        </p:nvSpPr>
        <p:spPr>
          <a:xfrm>
            <a:off x="9184013" y="2355659"/>
            <a:ext cx="612668" cy="302642"/>
          </a:xfrm>
          <a:prstGeom prst="rect">
            <a:avLst/>
          </a:prstGeom>
          <a:noFill/>
        </p:spPr>
        <p:txBody>
          <a:bodyPr wrap="none" rtlCol="0">
            <a:spAutoFit/>
          </a:bodyPr>
          <a:lstStyle/>
          <a:p>
            <a:r>
              <a:rPr lang="en-US" sz="1350" i="1" dirty="0">
                <a:solidFill>
                  <a:prstClr val="black"/>
                </a:solidFill>
                <a:latin typeface="Calibri" panose="020F0502020204030204"/>
              </a:rPr>
              <a:t>Signal</a:t>
            </a:r>
          </a:p>
        </p:txBody>
      </p:sp>
      <p:pic>
        <p:nvPicPr>
          <p:cNvPr id="31" name="Image 30"/>
          <p:cNvPicPr>
            <a:picLocks noChangeAspect="1"/>
          </p:cNvPicPr>
          <p:nvPr/>
        </p:nvPicPr>
        <p:blipFill>
          <a:blip r:embed="rId2"/>
          <a:stretch>
            <a:fillRect/>
          </a:stretch>
        </p:blipFill>
        <p:spPr>
          <a:xfrm>
            <a:off x="9079500" y="2694299"/>
            <a:ext cx="653853" cy="359191"/>
          </a:xfrm>
          <a:prstGeom prst="rect">
            <a:avLst/>
          </a:prstGeom>
        </p:spPr>
      </p:pic>
      <p:sp>
        <p:nvSpPr>
          <p:cNvPr id="34" name="ZoneTexte 33"/>
          <p:cNvSpPr txBox="1"/>
          <p:nvPr/>
        </p:nvSpPr>
        <p:spPr>
          <a:xfrm>
            <a:off x="6719866" y="2373154"/>
            <a:ext cx="1458284" cy="715581"/>
          </a:xfrm>
          <a:prstGeom prst="rect">
            <a:avLst/>
          </a:prstGeom>
          <a:noFill/>
        </p:spPr>
        <p:txBody>
          <a:bodyPr wrap="none" rtlCol="0">
            <a:spAutoFit/>
          </a:bodyPr>
          <a:lstStyle/>
          <a:p>
            <a:r>
              <a:rPr lang="en-US" sz="1350" i="1" dirty="0">
                <a:solidFill>
                  <a:prstClr val="black"/>
                </a:solidFill>
                <a:latin typeface="Calibri" panose="020F0502020204030204"/>
              </a:rPr>
              <a:t>Object description</a:t>
            </a:r>
          </a:p>
          <a:p>
            <a:r>
              <a:rPr lang="en-US" sz="1350" i="1" dirty="0">
                <a:solidFill>
                  <a:prstClr val="black"/>
                </a:solidFill>
                <a:latin typeface="Calibri" panose="020F0502020204030204"/>
              </a:rPr>
              <a:t>Properties, </a:t>
            </a:r>
          </a:p>
          <a:p>
            <a:r>
              <a:rPr lang="en-US" sz="1350" i="1" dirty="0">
                <a:solidFill>
                  <a:prstClr val="black"/>
                </a:solidFill>
                <a:latin typeface="Calibri" panose="020F0502020204030204"/>
              </a:rPr>
              <a:t>3D geometry,…</a:t>
            </a:r>
          </a:p>
        </p:txBody>
      </p:sp>
      <p:sp>
        <p:nvSpPr>
          <p:cNvPr id="40" name="Ellipse 39"/>
          <p:cNvSpPr/>
          <p:nvPr/>
        </p:nvSpPr>
        <p:spPr>
          <a:xfrm>
            <a:off x="7228190" y="2000832"/>
            <a:ext cx="157540" cy="1575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panose="020F0502020204030204"/>
            </a:endParaRPr>
          </a:p>
        </p:txBody>
      </p:sp>
      <p:sp>
        <p:nvSpPr>
          <p:cNvPr id="55" name="Hexagone 54"/>
          <p:cNvSpPr/>
          <p:nvPr/>
        </p:nvSpPr>
        <p:spPr>
          <a:xfrm>
            <a:off x="7045766" y="2201104"/>
            <a:ext cx="572554" cy="203214"/>
          </a:xfrm>
          <a:prstGeom prst="hexago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dirty="0">
                <a:solidFill>
                  <a:schemeClr val="bg1"/>
                </a:solidFill>
              </a:rPr>
              <a:t>ID-C</a:t>
            </a:r>
          </a:p>
        </p:txBody>
      </p:sp>
      <p:cxnSp>
        <p:nvCxnSpPr>
          <p:cNvPr id="4" name="Connecteur droit 3"/>
          <p:cNvCxnSpPr/>
          <p:nvPr/>
        </p:nvCxnSpPr>
        <p:spPr>
          <a:xfrm>
            <a:off x="8130315" y="1207508"/>
            <a:ext cx="0" cy="4783857"/>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2565062" y="1368361"/>
            <a:ext cx="3167344" cy="400110"/>
          </a:xfrm>
          <a:prstGeom prst="rect">
            <a:avLst/>
          </a:prstGeom>
          <a:solidFill>
            <a:schemeClr val="accent5">
              <a:lumMod val="40000"/>
              <a:lumOff val="60000"/>
            </a:schemeClr>
          </a:solidFill>
        </p:spPr>
        <p:txBody>
          <a:bodyPr wrap="square" rtlCol="0">
            <a:spAutoFit/>
          </a:bodyPr>
          <a:lstStyle/>
          <a:p>
            <a:pPr algn="ctr"/>
            <a:r>
              <a:rPr lang="en-US" sz="2000" b="1" i="1" dirty="0">
                <a:solidFill>
                  <a:schemeClr val="accent5">
                    <a:lumMod val="50000"/>
                  </a:schemeClr>
                </a:solidFill>
              </a:rPr>
              <a:t>Asset Manager (IMs,…)</a:t>
            </a:r>
          </a:p>
        </p:txBody>
      </p:sp>
      <p:sp>
        <p:nvSpPr>
          <p:cNvPr id="56" name="ZoneTexte 55"/>
          <p:cNvSpPr txBox="1"/>
          <p:nvPr/>
        </p:nvSpPr>
        <p:spPr>
          <a:xfrm>
            <a:off x="9151178" y="1368361"/>
            <a:ext cx="2120967" cy="400110"/>
          </a:xfrm>
          <a:prstGeom prst="rect">
            <a:avLst/>
          </a:prstGeom>
          <a:solidFill>
            <a:schemeClr val="accent5">
              <a:lumMod val="40000"/>
              <a:lumOff val="60000"/>
            </a:schemeClr>
          </a:solidFill>
        </p:spPr>
        <p:txBody>
          <a:bodyPr wrap="square" rtlCol="0">
            <a:spAutoFit/>
          </a:bodyPr>
          <a:lstStyle/>
          <a:p>
            <a:pPr algn="ctr"/>
            <a:r>
              <a:rPr lang="en-US" sz="2000" b="1" i="1" dirty="0">
                <a:solidFill>
                  <a:schemeClr val="accent5">
                    <a:lumMod val="50000"/>
                  </a:schemeClr>
                </a:solidFill>
              </a:rPr>
              <a:t>Manufacturer</a:t>
            </a:r>
          </a:p>
        </p:txBody>
      </p:sp>
      <p:sp>
        <p:nvSpPr>
          <p:cNvPr id="57" name="ZoneTexte 56"/>
          <p:cNvSpPr txBox="1"/>
          <p:nvPr/>
        </p:nvSpPr>
        <p:spPr>
          <a:xfrm>
            <a:off x="9037276" y="4709812"/>
            <a:ext cx="2210518" cy="846131"/>
          </a:xfrm>
          <a:prstGeom prst="rect">
            <a:avLst/>
          </a:prstGeom>
          <a:solidFill>
            <a:schemeClr val="accent2">
              <a:lumMod val="60000"/>
              <a:lumOff val="40000"/>
            </a:schemeClr>
          </a:solidFill>
        </p:spPr>
        <p:txBody>
          <a:bodyPr wrap="square" lIns="162000" rtlCol="0" anchor="ctr" anchorCtr="0">
            <a:noAutofit/>
          </a:bodyPr>
          <a:lstStyle>
            <a:defPPr>
              <a:defRPr lang="fr-FR"/>
            </a:defPPr>
          </a:lstStyle>
          <a:p>
            <a:endParaRPr lang="en-US" sz="1350" dirty="0">
              <a:solidFill>
                <a:prstClr val="black"/>
              </a:solidFill>
              <a:latin typeface="Calibri" panose="020F0502020204030204"/>
            </a:endParaRPr>
          </a:p>
        </p:txBody>
      </p:sp>
      <p:pic>
        <p:nvPicPr>
          <p:cNvPr id="58" name="Image 57"/>
          <p:cNvPicPr>
            <a:picLocks noChangeAspect="1"/>
          </p:cNvPicPr>
          <p:nvPr/>
        </p:nvPicPr>
        <p:blipFill>
          <a:blip r:embed="rId3"/>
          <a:stretch>
            <a:fillRect/>
          </a:stretch>
        </p:blipFill>
        <p:spPr>
          <a:xfrm>
            <a:off x="10651696" y="4839214"/>
            <a:ext cx="544249" cy="587326"/>
          </a:xfrm>
          <a:prstGeom prst="rect">
            <a:avLst/>
          </a:prstGeom>
        </p:spPr>
      </p:pic>
      <p:pic>
        <p:nvPicPr>
          <p:cNvPr id="60" name="Image 59"/>
          <p:cNvPicPr>
            <a:picLocks noChangeAspect="1"/>
          </p:cNvPicPr>
          <p:nvPr/>
        </p:nvPicPr>
        <p:blipFill>
          <a:blip r:embed="rId4"/>
          <a:stretch>
            <a:fillRect/>
          </a:stretch>
        </p:blipFill>
        <p:spPr>
          <a:xfrm>
            <a:off x="10196959" y="4727230"/>
            <a:ext cx="327835" cy="813646"/>
          </a:xfrm>
          <a:prstGeom prst="rect">
            <a:avLst/>
          </a:prstGeom>
        </p:spPr>
      </p:pic>
      <p:sp>
        <p:nvSpPr>
          <p:cNvPr id="61" name="ZoneTexte 60"/>
          <p:cNvSpPr txBox="1"/>
          <p:nvPr/>
        </p:nvSpPr>
        <p:spPr>
          <a:xfrm>
            <a:off x="8745659" y="4991773"/>
            <a:ext cx="1707226" cy="311894"/>
          </a:xfrm>
          <a:prstGeom prst="rect">
            <a:avLst/>
          </a:prstGeom>
          <a:noFill/>
        </p:spPr>
        <p:txBody>
          <a:bodyPr wrap="square" rtlCol="0">
            <a:spAutoFit/>
          </a:bodyPr>
          <a:lstStyle>
            <a:defPPr>
              <a:defRPr lang="fr-FR"/>
            </a:defPPr>
            <a:lvl1pPr>
              <a:defRPr i="1"/>
            </a:lvl1pPr>
          </a:lstStyle>
          <a:p>
            <a:pPr algn="ctr"/>
            <a:r>
              <a:rPr lang="en-US" sz="1350" dirty="0">
                <a:solidFill>
                  <a:prstClr val="black"/>
                </a:solidFill>
                <a:latin typeface="Calibri" panose="020F0502020204030204"/>
              </a:rPr>
              <a:t>Item Ref XYZ </a:t>
            </a:r>
          </a:p>
        </p:txBody>
      </p:sp>
      <p:sp>
        <p:nvSpPr>
          <p:cNvPr id="6" name="Rectangle 5"/>
          <p:cNvSpPr/>
          <p:nvPr/>
        </p:nvSpPr>
        <p:spPr>
          <a:xfrm>
            <a:off x="8932763" y="4605612"/>
            <a:ext cx="2397586" cy="1084096"/>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ZoneTexte 61"/>
          <p:cNvSpPr txBox="1"/>
          <p:nvPr/>
        </p:nvSpPr>
        <p:spPr>
          <a:xfrm>
            <a:off x="9169357" y="4383970"/>
            <a:ext cx="2120970" cy="300082"/>
          </a:xfrm>
          <a:prstGeom prst="rect">
            <a:avLst/>
          </a:prstGeom>
          <a:noFill/>
        </p:spPr>
        <p:txBody>
          <a:bodyPr wrap="square" rtlCol="0">
            <a:spAutoFit/>
          </a:bodyPr>
          <a:lstStyle>
            <a:defPPr>
              <a:defRPr lang="fr-FR"/>
            </a:defPPr>
            <a:lvl1pPr>
              <a:defRPr i="1"/>
            </a:lvl1pPr>
          </a:lstStyle>
          <a:p>
            <a:r>
              <a:rPr lang="en-US" sz="1350" dirty="0">
                <a:solidFill>
                  <a:prstClr val="black"/>
                </a:solidFill>
                <a:latin typeface="Calibri" panose="020F0502020204030204"/>
              </a:rPr>
              <a:t>Manufactured products</a:t>
            </a:r>
          </a:p>
        </p:txBody>
      </p:sp>
      <p:cxnSp>
        <p:nvCxnSpPr>
          <p:cNvPr id="9" name="Connecteur droit avec flèche 8"/>
          <p:cNvCxnSpPr>
            <a:stCxn id="6" idx="1"/>
            <a:endCxn id="35" idx="3"/>
          </p:cNvCxnSpPr>
          <p:nvPr/>
        </p:nvCxnSpPr>
        <p:spPr>
          <a:xfrm flipH="1">
            <a:off x="5085241" y="5147660"/>
            <a:ext cx="3847522" cy="285"/>
          </a:xfrm>
          <a:prstGeom prst="straightConnector1">
            <a:avLst/>
          </a:prstGeom>
          <a:noFill/>
          <a:ln>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7" name="Rectangle à coins arrondis 6"/>
          <p:cNvSpPr/>
          <p:nvPr/>
        </p:nvSpPr>
        <p:spPr>
          <a:xfrm>
            <a:off x="6148720" y="4902042"/>
            <a:ext cx="1334430" cy="52449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6224735" y="4902042"/>
            <a:ext cx="1195793" cy="507831"/>
          </a:xfrm>
          <a:prstGeom prst="rect">
            <a:avLst/>
          </a:prstGeom>
          <a:noFill/>
        </p:spPr>
        <p:txBody>
          <a:bodyPr wrap="square" rtlCol="0">
            <a:spAutoFit/>
          </a:bodyPr>
          <a:lstStyle>
            <a:defPPr>
              <a:defRPr lang="fr-FR"/>
            </a:defPPr>
            <a:lvl1pPr>
              <a:defRPr i="1"/>
            </a:lvl1pPr>
          </a:lstStyle>
          <a:p>
            <a:pPr algn="ctr"/>
            <a:r>
              <a:rPr lang="en-US" sz="1350" dirty="0">
                <a:solidFill>
                  <a:prstClr val="black"/>
                </a:solidFill>
                <a:latin typeface="Calibri" panose="020F0502020204030204"/>
              </a:rPr>
              <a:t>Inventory Management</a:t>
            </a:r>
          </a:p>
        </p:txBody>
      </p:sp>
      <p:sp>
        <p:nvSpPr>
          <p:cNvPr id="63" name="ZoneTexte 62"/>
          <p:cNvSpPr txBox="1"/>
          <p:nvPr/>
        </p:nvSpPr>
        <p:spPr>
          <a:xfrm>
            <a:off x="7799843" y="4862865"/>
            <a:ext cx="797581" cy="507831"/>
          </a:xfrm>
          <a:prstGeom prst="rect">
            <a:avLst/>
          </a:prstGeom>
          <a:noFill/>
        </p:spPr>
        <p:txBody>
          <a:bodyPr wrap="square" rtlCol="0">
            <a:spAutoFit/>
          </a:bodyPr>
          <a:lstStyle>
            <a:defPPr>
              <a:defRPr lang="fr-FR"/>
            </a:defPPr>
            <a:lvl1pPr>
              <a:defRPr i="1"/>
            </a:lvl1pPr>
          </a:lstStyle>
          <a:p>
            <a:r>
              <a:rPr lang="en-US" sz="1350" dirty="0">
                <a:solidFill>
                  <a:prstClr val="black"/>
                </a:solidFill>
                <a:latin typeface="Calibri" panose="020F0502020204030204"/>
              </a:rPr>
              <a:t>Supply</a:t>
            </a:r>
          </a:p>
          <a:p>
            <a:r>
              <a:rPr lang="en-US" sz="1350" dirty="0">
                <a:solidFill>
                  <a:prstClr val="black"/>
                </a:solidFill>
                <a:latin typeface="Calibri" panose="020F0502020204030204"/>
              </a:rPr>
              <a:t>Process</a:t>
            </a:r>
          </a:p>
        </p:txBody>
      </p:sp>
      <p:sp>
        <p:nvSpPr>
          <p:cNvPr id="64" name="ZoneTexte 63"/>
          <p:cNvSpPr txBox="1"/>
          <p:nvPr/>
        </p:nvSpPr>
        <p:spPr>
          <a:xfrm>
            <a:off x="5084910" y="4893744"/>
            <a:ext cx="992440" cy="507831"/>
          </a:xfrm>
          <a:prstGeom prst="rect">
            <a:avLst/>
          </a:prstGeom>
          <a:noFill/>
        </p:spPr>
        <p:txBody>
          <a:bodyPr wrap="square" rtlCol="0">
            <a:spAutoFit/>
          </a:bodyPr>
          <a:lstStyle>
            <a:defPPr>
              <a:defRPr lang="fr-FR"/>
            </a:defPPr>
            <a:lvl1pPr>
              <a:defRPr i="1"/>
            </a:lvl1pPr>
          </a:lstStyle>
          <a:p>
            <a:r>
              <a:rPr lang="en-US" sz="1350" dirty="0">
                <a:solidFill>
                  <a:prstClr val="black"/>
                </a:solidFill>
                <a:latin typeface="Calibri" panose="020F0502020204030204"/>
              </a:rPr>
              <a:t>Field</a:t>
            </a:r>
          </a:p>
          <a:p>
            <a:r>
              <a:rPr lang="en-US" sz="1350" dirty="0">
                <a:solidFill>
                  <a:prstClr val="black"/>
                </a:solidFill>
                <a:latin typeface="Calibri" panose="020F0502020204030204"/>
              </a:rPr>
              <a:t>Installation</a:t>
            </a:r>
          </a:p>
        </p:txBody>
      </p:sp>
      <p:sp>
        <p:nvSpPr>
          <p:cNvPr id="11" name="Forme libre 10"/>
          <p:cNvSpPr/>
          <p:nvPr/>
        </p:nvSpPr>
        <p:spPr>
          <a:xfrm>
            <a:off x="5117910" y="2098490"/>
            <a:ext cx="3889612" cy="576465"/>
          </a:xfrm>
          <a:custGeom>
            <a:avLst/>
            <a:gdLst>
              <a:gd name="connsiteX0" fmla="*/ 3889612 w 3889612"/>
              <a:gd name="connsiteY0" fmla="*/ 576465 h 576465"/>
              <a:gd name="connsiteX1" fmla="*/ 2265529 w 3889612"/>
              <a:gd name="connsiteY1" fmla="*/ 3259 h 576465"/>
              <a:gd name="connsiteX2" fmla="*/ 0 w 3889612"/>
              <a:gd name="connsiteY2" fmla="*/ 385397 h 576465"/>
            </a:gdLst>
            <a:ahLst/>
            <a:cxnLst>
              <a:cxn ang="0">
                <a:pos x="connsiteX0" y="connsiteY0"/>
              </a:cxn>
              <a:cxn ang="0">
                <a:pos x="connsiteX1" y="connsiteY1"/>
              </a:cxn>
              <a:cxn ang="0">
                <a:pos x="connsiteX2" y="connsiteY2"/>
              </a:cxn>
            </a:cxnLst>
            <a:rect l="l" t="t" r="r" b="b"/>
            <a:pathLst>
              <a:path w="3889612" h="576465">
                <a:moveTo>
                  <a:pt x="3889612" y="576465"/>
                </a:moveTo>
                <a:cubicBezTo>
                  <a:pt x="3401705" y="305784"/>
                  <a:pt x="2913798" y="35104"/>
                  <a:pt x="2265529" y="3259"/>
                </a:cubicBezTo>
                <a:cubicBezTo>
                  <a:pt x="1617260" y="-28586"/>
                  <a:pt x="808630" y="178405"/>
                  <a:pt x="0" y="385397"/>
                </a:cubicBezTo>
              </a:path>
            </a:pathLst>
          </a:custGeom>
          <a:noFill/>
          <a:ln>
            <a:solidFill>
              <a:srgbClr val="FF0000"/>
            </a:solidFill>
            <a:prstDash val="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391020" y="5843529"/>
            <a:ext cx="9435596" cy="830997"/>
          </a:xfrm>
          <a:prstGeom prst="rect">
            <a:avLst/>
          </a:prstGeom>
          <a:noFill/>
        </p:spPr>
        <p:txBody>
          <a:bodyPr wrap="none" rtlCol="0">
            <a:spAutoFit/>
          </a:bodyPr>
          <a:lstStyle/>
          <a:p>
            <a:pPr marL="342900" indent="-342900">
              <a:buFont typeface="+mj-lt"/>
              <a:buAutoNum type="arabicPeriod"/>
            </a:pPr>
            <a:r>
              <a:rPr lang="en-US" sz="1600" dirty="0"/>
              <a:t>Design takes the required functional signal from manufacturer’s catalogue</a:t>
            </a:r>
          </a:p>
          <a:p>
            <a:pPr marL="342900" indent="-342900">
              <a:buFont typeface="+mj-lt"/>
              <a:buAutoNum type="arabicPeriod"/>
            </a:pPr>
            <a:r>
              <a:rPr lang="en-US" sz="1600" dirty="0"/>
              <a:t>Field get the physical item from the manufacturer / storage, via supply / inventory process</a:t>
            </a:r>
          </a:p>
          <a:p>
            <a:pPr marL="342900" indent="-342900">
              <a:buFont typeface="+mj-lt"/>
              <a:buAutoNum type="arabicPeriod"/>
            </a:pPr>
            <a:r>
              <a:rPr lang="en-US" sz="1600" dirty="0"/>
              <a:t>History is traced via “functional to physical” linkage object</a:t>
            </a:r>
          </a:p>
        </p:txBody>
      </p:sp>
      <p:sp>
        <p:nvSpPr>
          <p:cNvPr id="16" name="Ellipse 15"/>
          <p:cNvSpPr/>
          <p:nvPr/>
        </p:nvSpPr>
        <p:spPr>
          <a:xfrm>
            <a:off x="1540793" y="2286014"/>
            <a:ext cx="236607" cy="236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65" name="Ellipse 64"/>
          <p:cNvSpPr/>
          <p:nvPr/>
        </p:nvSpPr>
        <p:spPr>
          <a:xfrm>
            <a:off x="1540794" y="4709164"/>
            <a:ext cx="236607" cy="236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66" name="Ellipse 65"/>
          <p:cNvSpPr/>
          <p:nvPr/>
        </p:nvSpPr>
        <p:spPr>
          <a:xfrm>
            <a:off x="932227" y="3554870"/>
            <a:ext cx="236607" cy="2366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3" name="Title 2">
            <a:extLst>
              <a:ext uri="{FF2B5EF4-FFF2-40B4-BE49-F238E27FC236}">
                <a16:creationId xmlns:a16="http://schemas.microsoft.com/office/drawing/2014/main" id="{93D97AC8-10AE-4FF9-97F6-60D63283D4CA}"/>
              </a:ext>
            </a:extLst>
          </p:cNvPr>
          <p:cNvSpPr>
            <a:spLocks noGrp="1"/>
          </p:cNvSpPr>
          <p:nvPr>
            <p:ph type="title"/>
          </p:nvPr>
        </p:nvSpPr>
        <p:spPr>
          <a:xfrm>
            <a:off x="649042" y="368763"/>
            <a:ext cx="9404723" cy="1400530"/>
          </a:xfrm>
        </p:spPr>
        <p:txBody>
          <a:bodyPr/>
          <a:lstStyle/>
          <a:p>
            <a:r>
              <a:rPr lang="en-US" sz="2800" dirty="0"/>
              <a:t>Continuity between two related objects is managed via a “linkage object”</a:t>
            </a:r>
          </a:p>
        </p:txBody>
      </p:sp>
      <p:sp>
        <p:nvSpPr>
          <p:cNvPr id="2" name="Slide Number Placeholder 1">
            <a:extLst>
              <a:ext uri="{FF2B5EF4-FFF2-40B4-BE49-F238E27FC236}">
                <a16:creationId xmlns:a16="http://schemas.microsoft.com/office/drawing/2014/main" id="{EF82B6D9-9530-49C8-B8C6-7F5EEEECE7AE}"/>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90893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9AF1-968F-4DC0-B6F8-4F0E12B3C9C0}"/>
              </a:ext>
            </a:extLst>
          </p:cNvPr>
          <p:cNvSpPr>
            <a:spLocks noGrp="1"/>
          </p:cNvSpPr>
          <p:nvPr>
            <p:ph type="title"/>
          </p:nvPr>
        </p:nvSpPr>
        <p:spPr/>
        <p:txBody>
          <a:bodyPr/>
          <a:lstStyle/>
          <a:p>
            <a:r>
              <a:rPr lang="en-US"/>
              <a:t>Combining models</a:t>
            </a:r>
          </a:p>
        </p:txBody>
      </p:sp>
      <p:sp>
        <p:nvSpPr>
          <p:cNvPr id="3" name="Text Placeholder 2">
            <a:extLst>
              <a:ext uri="{FF2B5EF4-FFF2-40B4-BE49-F238E27FC236}">
                <a16:creationId xmlns:a16="http://schemas.microsoft.com/office/drawing/2014/main" id="{0EA1FDD3-2500-47AC-881C-F7D773973E83}"/>
              </a:ext>
            </a:extLst>
          </p:cNvPr>
          <p:cNvSpPr>
            <a:spLocks noGrp="1"/>
          </p:cNvSpPr>
          <p:nvPr>
            <p:ph type="body" idx="1"/>
          </p:nvPr>
        </p:nvSpPr>
        <p:spPr/>
        <p:txBody>
          <a:bodyPr/>
          <a:lstStyle/>
          <a:p>
            <a:r>
              <a:rPr lang="en-US" dirty="0"/>
              <a:t>From cooperation to federation – the S²R CDM initiative</a:t>
            </a:r>
          </a:p>
        </p:txBody>
      </p:sp>
      <p:sp>
        <p:nvSpPr>
          <p:cNvPr id="4" name="Slide Number Placeholder 3">
            <a:extLst>
              <a:ext uri="{FF2B5EF4-FFF2-40B4-BE49-F238E27FC236}">
                <a16:creationId xmlns:a16="http://schemas.microsoft.com/office/drawing/2014/main" id="{89472868-7CA6-4AB0-9C3C-8962A11F7876}"/>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449980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ZoneTexte 152"/>
          <p:cNvSpPr txBox="1"/>
          <p:nvPr/>
        </p:nvSpPr>
        <p:spPr>
          <a:xfrm>
            <a:off x="4728902" y="1766794"/>
            <a:ext cx="6911514" cy="3093154"/>
          </a:xfrm>
          <a:prstGeom prst="rect">
            <a:avLst/>
          </a:prstGeom>
          <a:noFill/>
        </p:spPr>
        <p:txBody>
          <a:bodyPr wrap="square" rtlCol="0">
            <a:spAutoFit/>
          </a:bodyPr>
          <a:lstStyle>
            <a:defPPr>
              <a:defRPr lang="fr-FR"/>
            </a:defPPr>
            <a:lvl1pPr>
              <a:defRPr i="1">
                <a:solidFill>
                  <a:srgbClr val="FF0000"/>
                </a:solidFill>
              </a:defRPr>
            </a:lvl1pPr>
          </a:lstStyle>
          <a:p>
            <a:pPr marL="342900" indent="-342900">
              <a:spcBef>
                <a:spcPts val="600"/>
              </a:spcBef>
              <a:buFont typeface="Arial" panose="020B0604020202020204" pitchFamily="34" charset="0"/>
              <a:buChar char="•"/>
            </a:pPr>
            <a:r>
              <a:rPr lang="en-US" sz="2000" dirty="0">
                <a:solidFill>
                  <a:schemeClr val="tx1">
                    <a:lumMod val="85000"/>
                    <a:lumOff val="15000"/>
                  </a:schemeClr>
                </a:solidFill>
              </a:rPr>
              <a:t>Railway System Model, with its multiple sub-systems and facets, will end to </a:t>
            </a:r>
            <a:r>
              <a:rPr lang="en-US" sz="2000" dirty="0"/>
              <a:t>model thousands of objects</a:t>
            </a:r>
            <a:r>
              <a:rPr lang="en-US" sz="2000" dirty="0">
                <a:solidFill>
                  <a:schemeClr val="tx1">
                    <a:lumMod val="85000"/>
                    <a:lumOff val="15000"/>
                  </a:schemeClr>
                </a:solidFill>
              </a:rPr>
              <a:t>.</a:t>
            </a:r>
          </a:p>
          <a:p>
            <a:pPr marL="342900" indent="-342900">
              <a:spcBef>
                <a:spcPts val="600"/>
              </a:spcBef>
              <a:buFont typeface="Arial" panose="020B0604020202020204" pitchFamily="34" charset="0"/>
              <a:buChar char="•"/>
            </a:pPr>
            <a:r>
              <a:rPr lang="en-US" sz="2000" dirty="0">
                <a:solidFill>
                  <a:schemeClr val="tx1">
                    <a:lumMod val="85000"/>
                    <a:lumOff val="15000"/>
                  </a:schemeClr>
                </a:solidFill>
              </a:rPr>
              <a:t>Enterprise performance requires the </a:t>
            </a:r>
            <a:r>
              <a:rPr lang="en-US" sz="2000" dirty="0"/>
              <a:t>consistency of the whole</a:t>
            </a:r>
            <a:r>
              <a:rPr lang="en-US" sz="2000" dirty="0">
                <a:solidFill>
                  <a:schemeClr val="tx1">
                    <a:lumMod val="85000"/>
                    <a:lumOff val="15000"/>
                  </a:schemeClr>
                </a:solidFill>
              </a:rPr>
              <a:t>, all sub-systems, all facets. </a:t>
            </a:r>
          </a:p>
          <a:p>
            <a:pPr marL="342900" indent="-342900">
              <a:spcBef>
                <a:spcPts val="600"/>
              </a:spcBef>
              <a:buFont typeface="Arial" panose="020B0604020202020204" pitchFamily="34" charset="0"/>
              <a:buChar char="•"/>
            </a:pPr>
            <a:r>
              <a:rPr lang="en-US" sz="2000" dirty="0">
                <a:solidFill>
                  <a:schemeClr val="tx1">
                    <a:lumMod val="85000"/>
                    <a:lumOff val="15000"/>
                  </a:schemeClr>
                </a:solidFill>
              </a:rPr>
              <a:t>Enterprise efficiency requires </a:t>
            </a:r>
            <a:r>
              <a:rPr lang="en-US" sz="2000" dirty="0"/>
              <a:t>agility for each domain</a:t>
            </a:r>
            <a:r>
              <a:rPr lang="en-US" sz="2000" dirty="0">
                <a:solidFill>
                  <a:schemeClr val="tx1">
                    <a:lumMod val="85000"/>
                    <a:lumOff val="15000"/>
                  </a:schemeClr>
                </a:solidFill>
              </a:rPr>
              <a:t>; to be refined and adapted to evolution.</a:t>
            </a:r>
          </a:p>
          <a:p>
            <a:pPr marL="342900" indent="-342900">
              <a:spcBef>
                <a:spcPts val="600"/>
              </a:spcBef>
              <a:buFont typeface="Arial" panose="020B0604020202020204" pitchFamily="34" charset="0"/>
              <a:buChar char="•"/>
            </a:pPr>
            <a:r>
              <a:rPr lang="en-US" sz="2000" dirty="0">
                <a:solidFill>
                  <a:schemeClr val="tx1">
                    <a:lumMod val="85000"/>
                    <a:lumOff val="15000"/>
                  </a:schemeClr>
                </a:solidFill>
              </a:rPr>
              <a:t>A monolithic model is not viable; we require decoupling between domain models, for </a:t>
            </a:r>
            <a:r>
              <a:rPr lang="en-US" sz="2000" dirty="0"/>
              <a:t>autonomy</a:t>
            </a:r>
            <a:r>
              <a:rPr lang="en-US" sz="2000" dirty="0">
                <a:solidFill>
                  <a:schemeClr val="tx1">
                    <a:lumMod val="85000"/>
                    <a:lumOff val="15000"/>
                  </a:schemeClr>
                </a:solidFill>
              </a:rPr>
              <a:t> </a:t>
            </a:r>
            <a:r>
              <a:rPr lang="en-US" sz="2000" dirty="0"/>
              <a:t>but not independency</a:t>
            </a:r>
            <a:r>
              <a:rPr lang="en-US" sz="2000" dirty="0">
                <a:solidFill>
                  <a:schemeClr val="tx1">
                    <a:lumMod val="85000"/>
                    <a:lumOff val="15000"/>
                  </a:schemeClr>
                </a:solidFill>
              </a:rPr>
              <a:t>.</a:t>
            </a:r>
          </a:p>
        </p:txBody>
      </p:sp>
      <p:pic>
        <p:nvPicPr>
          <p:cNvPr id="5" name="Image 4"/>
          <p:cNvPicPr>
            <a:picLocks noChangeAspect="1"/>
          </p:cNvPicPr>
          <p:nvPr/>
        </p:nvPicPr>
        <p:blipFill>
          <a:blip r:embed="rId2"/>
          <a:stretch>
            <a:fillRect/>
          </a:stretch>
        </p:blipFill>
        <p:spPr>
          <a:xfrm>
            <a:off x="540995" y="1766794"/>
            <a:ext cx="3873466" cy="2844251"/>
          </a:xfrm>
          <a:prstGeom prst="rect">
            <a:avLst/>
          </a:prstGeom>
        </p:spPr>
      </p:pic>
      <p:sp>
        <p:nvSpPr>
          <p:cNvPr id="68" name="ZoneTexte 67"/>
          <p:cNvSpPr txBox="1"/>
          <p:nvPr/>
        </p:nvSpPr>
        <p:spPr>
          <a:xfrm>
            <a:off x="987082" y="5035329"/>
            <a:ext cx="10936977" cy="1323439"/>
          </a:xfrm>
          <a:prstGeom prst="rect">
            <a:avLst/>
          </a:prstGeom>
          <a:noFill/>
        </p:spPr>
        <p:txBody>
          <a:bodyPr wrap="square" rtlCol="0">
            <a:spAutoFit/>
          </a:bodyPr>
          <a:lstStyle>
            <a:defPPr>
              <a:defRPr lang="fr-FR"/>
            </a:defPPr>
            <a:lvl1pPr>
              <a:defRPr i="1">
                <a:solidFill>
                  <a:srgbClr val="FF0000"/>
                </a:solidFill>
              </a:defRPr>
            </a:lvl1pPr>
          </a:lstStyle>
          <a:p>
            <a:r>
              <a:rPr lang="en-US" sz="2000" b="1" dirty="0">
                <a:solidFill>
                  <a:schemeClr val="tx1">
                    <a:lumMod val="85000"/>
                    <a:lumOff val="15000"/>
                  </a:schemeClr>
                </a:solidFill>
              </a:rPr>
              <a:t>The challenge is </a:t>
            </a:r>
            <a:r>
              <a:rPr lang="en-US" sz="2000" b="1" dirty="0"/>
              <a:t>how to let each domain to model its own perimeter (subsystem/facets) with sufficient autonomy for agility,</a:t>
            </a:r>
            <a:br>
              <a:rPr lang="en-US" sz="2000" b="1" dirty="0"/>
            </a:br>
            <a:r>
              <a:rPr lang="en-US" sz="2000" b="1" dirty="0"/>
              <a:t>while ensuring further consistency of the whole System model</a:t>
            </a:r>
          </a:p>
          <a:p>
            <a:endParaRPr lang="en-US" sz="2000" b="1" dirty="0">
              <a:solidFill>
                <a:schemeClr val="tx1">
                  <a:lumMod val="85000"/>
                  <a:lumOff val="15000"/>
                </a:schemeClr>
              </a:solidFill>
            </a:endParaRPr>
          </a:p>
        </p:txBody>
      </p:sp>
      <p:sp>
        <p:nvSpPr>
          <p:cNvPr id="6" name="Flèche droite 5"/>
          <p:cNvSpPr/>
          <p:nvPr/>
        </p:nvSpPr>
        <p:spPr>
          <a:xfrm>
            <a:off x="540995" y="5035329"/>
            <a:ext cx="284537" cy="738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6BF8EDC-12ED-4CD8-A088-FC66094E0A95}"/>
              </a:ext>
            </a:extLst>
          </p:cNvPr>
          <p:cNvSpPr>
            <a:spLocks noGrp="1"/>
          </p:cNvSpPr>
          <p:nvPr>
            <p:ph type="title"/>
          </p:nvPr>
        </p:nvSpPr>
        <p:spPr/>
        <p:txBody>
          <a:bodyPr/>
          <a:lstStyle/>
          <a:p>
            <a:r>
              <a:rPr lang="en-US" sz="3200" dirty="0"/>
              <a:t>Agile, Global System Model ?</a:t>
            </a:r>
            <a:br>
              <a:rPr lang="en-US" sz="3200" dirty="0"/>
            </a:br>
            <a:r>
              <a:rPr lang="en-US" sz="3200" i="1" dirty="0"/>
              <a:t>the challenge</a:t>
            </a:r>
          </a:p>
        </p:txBody>
      </p:sp>
      <p:sp>
        <p:nvSpPr>
          <p:cNvPr id="4" name="Slide Number Placeholder 3">
            <a:extLst>
              <a:ext uri="{FF2B5EF4-FFF2-40B4-BE49-F238E27FC236}">
                <a16:creationId xmlns:a16="http://schemas.microsoft.com/office/drawing/2014/main" id="{BDA8818E-B8D5-4D56-8DBE-5B297537C854}"/>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733223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7876284" y="3511006"/>
            <a:ext cx="3197303" cy="1200329"/>
          </a:xfrm>
          <a:prstGeom prst="rect">
            <a:avLst/>
          </a:prstGeom>
          <a:noFill/>
        </p:spPr>
        <p:txBody>
          <a:bodyPr wrap="square" rtlCol="0">
            <a:spAutoFit/>
          </a:bodyPr>
          <a:lstStyle/>
          <a:p>
            <a:r>
              <a:rPr lang="en-US" dirty="0"/>
              <a:t>Each standard handles parts of the system models, both in terms of sub-systems and/or facets</a:t>
            </a:r>
          </a:p>
        </p:txBody>
      </p:sp>
      <p:grpSp>
        <p:nvGrpSpPr>
          <p:cNvPr id="9" name="Group 8">
            <a:extLst>
              <a:ext uri="{FF2B5EF4-FFF2-40B4-BE49-F238E27FC236}">
                <a16:creationId xmlns:a16="http://schemas.microsoft.com/office/drawing/2014/main" id="{0F0DD5AF-C64B-487D-8521-94D2AA27F229}"/>
              </a:ext>
            </a:extLst>
          </p:cNvPr>
          <p:cNvGrpSpPr/>
          <p:nvPr/>
        </p:nvGrpSpPr>
        <p:grpSpPr>
          <a:xfrm>
            <a:off x="646111" y="1933335"/>
            <a:ext cx="6941127" cy="4649108"/>
            <a:chOff x="2299855" y="1848669"/>
            <a:chExt cx="6941127" cy="4649108"/>
          </a:xfrm>
        </p:grpSpPr>
        <p:sp>
          <p:nvSpPr>
            <p:cNvPr id="250" name="Rectangle à coins arrondis 249"/>
            <p:cNvSpPr/>
            <p:nvPr/>
          </p:nvSpPr>
          <p:spPr>
            <a:xfrm>
              <a:off x="2299855" y="1848669"/>
              <a:ext cx="6941127" cy="4649108"/>
            </a:xfrm>
            <a:prstGeom prst="roundRect">
              <a:avLst>
                <a:gd name="adj" fmla="val 459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e 25"/>
            <p:cNvGrpSpPr/>
            <p:nvPr/>
          </p:nvGrpSpPr>
          <p:grpSpPr>
            <a:xfrm>
              <a:off x="2444624" y="1960664"/>
              <a:ext cx="6651588" cy="4425118"/>
              <a:chOff x="825532" y="2152643"/>
              <a:chExt cx="6651588" cy="4425118"/>
            </a:xfrm>
          </p:grpSpPr>
          <p:sp>
            <p:nvSpPr>
              <p:cNvPr id="117" name="ZoneTexte 116"/>
              <p:cNvSpPr txBox="1"/>
              <p:nvPr/>
            </p:nvSpPr>
            <p:spPr>
              <a:xfrm>
                <a:off x="1098784" y="3532268"/>
                <a:ext cx="1212191" cy="338554"/>
              </a:xfrm>
              <a:prstGeom prst="rect">
                <a:avLst/>
              </a:prstGeom>
              <a:noFill/>
            </p:spPr>
            <p:txBody>
              <a:bodyPr wrap="none" rtlCol="0">
                <a:spAutoFit/>
              </a:bodyPr>
              <a:lstStyle/>
              <a:p>
                <a:r>
                  <a:rPr lang="en-US" sz="1600" dirty="0"/>
                  <a:t>Functional</a:t>
                </a:r>
              </a:p>
            </p:txBody>
          </p:sp>
          <p:sp>
            <p:nvSpPr>
              <p:cNvPr id="118" name="ZoneTexte 117"/>
              <p:cNvSpPr txBox="1"/>
              <p:nvPr/>
            </p:nvSpPr>
            <p:spPr>
              <a:xfrm>
                <a:off x="1139651" y="4884343"/>
                <a:ext cx="1189749" cy="338554"/>
              </a:xfrm>
              <a:prstGeom prst="rect">
                <a:avLst/>
              </a:prstGeom>
              <a:noFill/>
            </p:spPr>
            <p:txBody>
              <a:bodyPr wrap="none" rtlCol="0">
                <a:spAutoFit/>
              </a:bodyPr>
              <a:lstStyle/>
              <a:p>
                <a:r>
                  <a:rPr lang="en-US" sz="1600" dirty="0"/>
                  <a:t>Geometry</a:t>
                </a:r>
              </a:p>
            </p:txBody>
          </p:sp>
          <p:sp>
            <p:nvSpPr>
              <p:cNvPr id="28" name="ZoneTexte 27"/>
              <p:cNvSpPr txBox="1"/>
              <p:nvPr/>
            </p:nvSpPr>
            <p:spPr>
              <a:xfrm rot="16200000">
                <a:off x="3887872" y="2905212"/>
                <a:ext cx="723275" cy="338554"/>
              </a:xfrm>
              <a:prstGeom prst="rect">
                <a:avLst/>
              </a:prstGeom>
              <a:noFill/>
            </p:spPr>
            <p:txBody>
              <a:bodyPr wrap="none" rtlCol="0">
                <a:spAutoFit/>
              </a:bodyPr>
              <a:lstStyle/>
              <a:p>
                <a:r>
                  <a:rPr lang="en-US" sz="1600" dirty="0"/>
                  <a:t>Track</a:t>
                </a:r>
              </a:p>
            </p:txBody>
          </p:sp>
          <p:sp>
            <p:nvSpPr>
              <p:cNvPr id="147" name="ZoneTexte 146"/>
              <p:cNvSpPr txBox="1"/>
              <p:nvPr/>
            </p:nvSpPr>
            <p:spPr>
              <a:xfrm rot="16200000">
                <a:off x="4675890" y="2746031"/>
                <a:ext cx="1096775" cy="338554"/>
              </a:xfrm>
              <a:prstGeom prst="rect">
                <a:avLst/>
              </a:prstGeom>
              <a:noFill/>
            </p:spPr>
            <p:txBody>
              <a:bodyPr wrap="none" rtlCol="0">
                <a:spAutoFit/>
              </a:bodyPr>
              <a:lstStyle/>
              <a:p>
                <a:r>
                  <a:rPr lang="en-US" sz="1600" dirty="0"/>
                  <a:t>Signaling</a:t>
                </a:r>
              </a:p>
            </p:txBody>
          </p:sp>
          <p:sp>
            <p:nvSpPr>
              <p:cNvPr id="148" name="ZoneTexte 147"/>
              <p:cNvSpPr txBox="1"/>
              <p:nvPr/>
            </p:nvSpPr>
            <p:spPr>
              <a:xfrm rot="16200000">
                <a:off x="5570111" y="2759142"/>
                <a:ext cx="1039067" cy="338554"/>
              </a:xfrm>
              <a:prstGeom prst="rect">
                <a:avLst/>
              </a:prstGeom>
              <a:noFill/>
            </p:spPr>
            <p:txBody>
              <a:bodyPr wrap="none" rtlCol="0">
                <a:spAutoFit/>
              </a:bodyPr>
              <a:lstStyle/>
              <a:p>
                <a:r>
                  <a:rPr lang="en-US" sz="1600" dirty="0"/>
                  <a:t>Telecom</a:t>
                </a:r>
              </a:p>
            </p:txBody>
          </p:sp>
          <p:sp>
            <p:nvSpPr>
              <p:cNvPr id="149" name="ZoneTexte 148"/>
              <p:cNvSpPr txBox="1"/>
              <p:nvPr/>
            </p:nvSpPr>
            <p:spPr>
              <a:xfrm rot="16200000">
                <a:off x="6421221" y="2708595"/>
                <a:ext cx="1122699" cy="338554"/>
              </a:xfrm>
              <a:prstGeom prst="rect">
                <a:avLst/>
              </a:prstGeom>
              <a:noFill/>
            </p:spPr>
            <p:txBody>
              <a:bodyPr wrap="square" rtlCol="0">
                <a:spAutoFit/>
              </a:bodyPr>
              <a:lstStyle/>
              <a:p>
                <a:r>
                  <a:rPr lang="en-US" sz="1600" dirty="0"/>
                  <a:t>Energy</a:t>
                </a:r>
              </a:p>
            </p:txBody>
          </p:sp>
          <p:sp>
            <p:nvSpPr>
              <p:cNvPr id="160" name="ZoneTexte 159"/>
              <p:cNvSpPr txBox="1"/>
              <p:nvPr/>
            </p:nvSpPr>
            <p:spPr>
              <a:xfrm>
                <a:off x="1242773" y="3767522"/>
                <a:ext cx="686406" cy="276999"/>
              </a:xfrm>
              <a:prstGeom prst="rect">
                <a:avLst/>
              </a:prstGeom>
              <a:noFill/>
            </p:spPr>
            <p:txBody>
              <a:bodyPr wrap="none" rtlCol="0">
                <a:spAutoFit/>
              </a:bodyPr>
              <a:lstStyle/>
              <a:p>
                <a:r>
                  <a:rPr lang="en-US" sz="1200" i="1" dirty="0">
                    <a:solidFill>
                      <a:srgbClr val="FF0000"/>
                    </a:solidFill>
                  </a:rPr>
                  <a:t>Design</a:t>
                </a:r>
              </a:p>
            </p:txBody>
          </p:sp>
          <p:sp>
            <p:nvSpPr>
              <p:cNvPr id="161" name="ZoneTexte 160"/>
              <p:cNvSpPr txBox="1"/>
              <p:nvPr/>
            </p:nvSpPr>
            <p:spPr>
              <a:xfrm>
                <a:off x="1181842" y="5166916"/>
                <a:ext cx="1109599" cy="276999"/>
              </a:xfrm>
              <a:prstGeom prst="rect">
                <a:avLst/>
              </a:prstGeom>
              <a:noFill/>
            </p:spPr>
            <p:txBody>
              <a:bodyPr wrap="none" rtlCol="0">
                <a:spAutoFit/>
              </a:bodyPr>
              <a:lstStyle/>
              <a:p>
                <a:r>
                  <a:rPr lang="en-US" sz="1200" i="1" dirty="0">
                    <a:solidFill>
                      <a:srgbClr val="FF0000"/>
                    </a:solidFill>
                  </a:rPr>
                  <a:t>Design-Build</a:t>
                </a:r>
              </a:p>
            </p:txBody>
          </p:sp>
          <p:sp>
            <p:nvSpPr>
              <p:cNvPr id="162" name="ZoneTexte 161"/>
              <p:cNvSpPr txBox="1"/>
              <p:nvPr/>
            </p:nvSpPr>
            <p:spPr>
              <a:xfrm>
                <a:off x="1301717" y="5882421"/>
                <a:ext cx="825867" cy="276999"/>
              </a:xfrm>
              <a:prstGeom prst="rect">
                <a:avLst/>
              </a:prstGeom>
              <a:noFill/>
            </p:spPr>
            <p:txBody>
              <a:bodyPr wrap="none" rtlCol="0">
                <a:spAutoFit/>
              </a:bodyPr>
              <a:lstStyle/>
              <a:p>
                <a:r>
                  <a:rPr lang="en-US" sz="1200" i="1" dirty="0">
                    <a:solidFill>
                      <a:srgbClr val="FF0000"/>
                    </a:solidFill>
                  </a:rPr>
                  <a:t>Operate</a:t>
                </a:r>
              </a:p>
            </p:txBody>
          </p:sp>
          <p:sp>
            <p:nvSpPr>
              <p:cNvPr id="32" name="Rectangle à coins arrondis 31"/>
              <p:cNvSpPr/>
              <p:nvPr/>
            </p:nvSpPr>
            <p:spPr>
              <a:xfrm>
                <a:off x="3810425" y="2176517"/>
                <a:ext cx="3666695" cy="2723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Sub Systems</a:t>
                </a:r>
              </a:p>
            </p:txBody>
          </p:sp>
          <p:sp>
            <p:nvSpPr>
              <p:cNvPr id="187" name="Rectangle à coins arrondis 186"/>
              <p:cNvSpPr/>
              <p:nvPr/>
            </p:nvSpPr>
            <p:spPr>
              <a:xfrm rot="16200000">
                <a:off x="-413991" y="4683814"/>
                <a:ext cx="2748713" cy="26966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System Facets</a:t>
                </a:r>
              </a:p>
            </p:txBody>
          </p:sp>
          <p:grpSp>
            <p:nvGrpSpPr>
              <p:cNvPr id="7" name="Groupe 6"/>
              <p:cNvGrpSpPr/>
              <p:nvPr/>
            </p:nvGrpSpPr>
            <p:grpSpPr>
              <a:xfrm>
                <a:off x="3810425" y="2578796"/>
                <a:ext cx="3666695" cy="3614209"/>
                <a:chOff x="1842120" y="1796006"/>
                <a:chExt cx="3666695" cy="4323621"/>
              </a:xfrm>
            </p:grpSpPr>
            <p:cxnSp>
              <p:nvCxnSpPr>
                <p:cNvPr id="30" name="Connecteur droit 29"/>
                <p:cNvCxnSpPr/>
                <p:nvPr/>
              </p:nvCxnSpPr>
              <p:spPr>
                <a:xfrm>
                  <a:off x="2758794" y="1796006"/>
                  <a:ext cx="0" cy="4323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Connecteur droit 155"/>
                <p:cNvCxnSpPr/>
                <p:nvPr/>
              </p:nvCxnSpPr>
              <p:spPr>
                <a:xfrm>
                  <a:off x="4592142" y="1796006"/>
                  <a:ext cx="0" cy="4323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Connecteur droit 157"/>
                <p:cNvCxnSpPr/>
                <p:nvPr/>
              </p:nvCxnSpPr>
              <p:spPr>
                <a:xfrm>
                  <a:off x="3675468" y="1796006"/>
                  <a:ext cx="0" cy="4323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Connecteur droit 158"/>
                <p:cNvCxnSpPr/>
                <p:nvPr/>
              </p:nvCxnSpPr>
              <p:spPr>
                <a:xfrm>
                  <a:off x="1842120" y="1796006"/>
                  <a:ext cx="0" cy="4323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a:off x="5508815" y="1796006"/>
                  <a:ext cx="0" cy="432362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9" name="Image 18"/>
              <p:cNvPicPr>
                <a:picLocks noChangeAspect="1"/>
              </p:cNvPicPr>
              <p:nvPr/>
            </p:nvPicPr>
            <p:blipFill>
              <a:blip r:embed="rId2"/>
              <a:stretch>
                <a:fillRect/>
              </a:stretch>
            </p:blipFill>
            <p:spPr>
              <a:xfrm>
                <a:off x="1781067" y="2152643"/>
                <a:ext cx="1268624" cy="1248199"/>
              </a:xfrm>
              <a:prstGeom prst="rect">
                <a:avLst/>
              </a:prstGeom>
            </p:spPr>
          </p:pic>
          <p:sp>
            <p:nvSpPr>
              <p:cNvPr id="219" name="ZoneTexte 218"/>
              <p:cNvSpPr txBox="1"/>
              <p:nvPr/>
            </p:nvSpPr>
            <p:spPr>
              <a:xfrm>
                <a:off x="1221010" y="5614703"/>
                <a:ext cx="998991" cy="338554"/>
              </a:xfrm>
              <a:prstGeom prst="rect">
                <a:avLst/>
              </a:prstGeom>
              <a:noFill/>
            </p:spPr>
            <p:txBody>
              <a:bodyPr wrap="none" rtlCol="0">
                <a:spAutoFit/>
              </a:bodyPr>
              <a:lstStyle/>
              <a:p>
                <a:r>
                  <a:rPr lang="en-US" sz="1600"/>
                  <a:t>Physical</a:t>
                </a:r>
                <a:endParaRPr lang="en-US" sz="1600" dirty="0"/>
              </a:p>
            </p:txBody>
          </p:sp>
          <p:pic>
            <p:nvPicPr>
              <p:cNvPr id="152" name="Image 151"/>
              <p:cNvPicPr>
                <a:picLocks noChangeAspect="1"/>
              </p:cNvPicPr>
              <p:nvPr/>
            </p:nvPicPr>
            <p:blipFill>
              <a:blip r:embed="rId3"/>
              <a:stretch>
                <a:fillRect/>
              </a:stretch>
            </p:blipFill>
            <p:spPr>
              <a:xfrm>
                <a:off x="4843724" y="5055923"/>
                <a:ext cx="697016" cy="335600"/>
              </a:xfrm>
              <a:prstGeom prst="rect">
                <a:avLst/>
              </a:prstGeom>
              <a:ln>
                <a:solidFill>
                  <a:schemeClr val="bg1">
                    <a:lumMod val="65000"/>
                  </a:schemeClr>
                </a:solidFill>
              </a:ln>
            </p:spPr>
          </p:pic>
          <p:pic>
            <p:nvPicPr>
              <p:cNvPr id="153" name="Image 152"/>
              <p:cNvPicPr>
                <a:picLocks noChangeAspect="1"/>
              </p:cNvPicPr>
              <p:nvPr/>
            </p:nvPicPr>
            <p:blipFill>
              <a:blip r:embed="rId4"/>
              <a:stretch>
                <a:fillRect/>
              </a:stretch>
            </p:blipFill>
            <p:spPr>
              <a:xfrm>
                <a:off x="6747408" y="3662500"/>
                <a:ext cx="500565" cy="347482"/>
              </a:xfrm>
              <a:prstGeom prst="rect">
                <a:avLst/>
              </a:prstGeom>
              <a:ln>
                <a:solidFill>
                  <a:schemeClr val="bg1">
                    <a:lumMod val="65000"/>
                  </a:schemeClr>
                </a:solidFill>
              </a:ln>
            </p:spPr>
          </p:pic>
          <p:pic>
            <p:nvPicPr>
              <p:cNvPr id="176" name="Image 175"/>
              <p:cNvPicPr>
                <a:picLocks noChangeAspect="1"/>
              </p:cNvPicPr>
              <p:nvPr/>
            </p:nvPicPr>
            <p:blipFill>
              <a:blip r:embed="rId5"/>
              <a:stretch>
                <a:fillRect/>
              </a:stretch>
            </p:blipFill>
            <p:spPr>
              <a:xfrm>
                <a:off x="3970008" y="3642160"/>
                <a:ext cx="615080" cy="411355"/>
              </a:xfrm>
              <a:prstGeom prst="rect">
                <a:avLst/>
              </a:prstGeom>
              <a:ln>
                <a:solidFill>
                  <a:schemeClr val="bg1">
                    <a:lumMod val="65000"/>
                  </a:schemeClr>
                </a:solidFill>
              </a:ln>
            </p:spPr>
          </p:pic>
          <p:pic>
            <p:nvPicPr>
              <p:cNvPr id="181" name="Image 180"/>
              <p:cNvPicPr>
                <a:picLocks noChangeAspect="1"/>
              </p:cNvPicPr>
              <p:nvPr/>
            </p:nvPicPr>
            <p:blipFill>
              <a:blip r:embed="rId5"/>
              <a:stretch>
                <a:fillRect/>
              </a:stretch>
            </p:blipFill>
            <p:spPr>
              <a:xfrm>
                <a:off x="5793779" y="4268419"/>
                <a:ext cx="615080" cy="411355"/>
              </a:xfrm>
              <a:prstGeom prst="rect">
                <a:avLst/>
              </a:prstGeom>
              <a:ln>
                <a:solidFill>
                  <a:schemeClr val="bg1">
                    <a:lumMod val="65000"/>
                  </a:schemeClr>
                </a:solidFill>
              </a:ln>
            </p:spPr>
          </p:pic>
          <p:pic>
            <p:nvPicPr>
              <p:cNvPr id="185" name="Image 184"/>
              <p:cNvPicPr>
                <a:picLocks noChangeAspect="1"/>
              </p:cNvPicPr>
              <p:nvPr/>
            </p:nvPicPr>
            <p:blipFill>
              <a:blip r:embed="rId5"/>
              <a:stretch>
                <a:fillRect/>
              </a:stretch>
            </p:blipFill>
            <p:spPr>
              <a:xfrm>
                <a:off x="6699715" y="5670207"/>
                <a:ext cx="615080" cy="411355"/>
              </a:xfrm>
              <a:prstGeom prst="rect">
                <a:avLst/>
              </a:prstGeom>
              <a:ln>
                <a:solidFill>
                  <a:schemeClr val="bg1">
                    <a:lumMod val="65000"/>
                  </a:schemeClr>
                </a:solidFill>
              </a:ln>
            </p:spPr>
          </p:pic>
          <p:grpSp>
            <p:nvGrpSpPr>
              <p:cNvPr id="8" name="Groupe 7"/>
              <p:cNvGrpSpPr/>
              <p:nvPr/>
            </p:nvGrpSpPr>
            <p:grpSpPr>
              <a:xfrm>
                <a:off x="1098783" y="3444293"/>
                <a:ext cx="6378337" cy="2748712"/>
                <a:chOff x="817324" y="2661503"/>
                <a:chExt cx="6871195" cy="2748712"/>
              </a:xfrm>
            </p:grpSpPr>
            <p:grpSp>
              <p:nvGrpSpPr>
                <p:cNvPr id="5" name="Groupe 4"/>
                <p:cNvGrpSpPr/>
                <p:nvPr/>
              </p:nvGrpSpPr>
              <p:grpSpPr>
                <a:xfrm>
                  <a:off x="817324" y="2661503"/>
                  <a:ext cx="6871195" cy="2067474"/>
                  <a:chOff x="5769870" y="2802422"/>
                  <a:chExt cx="5345726" cy="2067474"/>
                </a:xfrm>
              </p:grpSpPr>
              <p:cxnSp>
                <p:nvCxnSpPr>
                  <p:cNvPr id="27" name="Connecteur droit 26"/>
                  <p:cNvCxnSpPr/>
                  <p:nvPr/>
                </p:nvCxnSpPr>
                <p:spPr>
                  <a:xfrm>
                    <a:off x="5769870" y="3491581"/>
                    <a:ext cx="5345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a:off x="5769870" y="2802422"/>
                    <a:ext cx="5345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a:off x="5769870" y="4180739"/>
                    <a:ext cx="5345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5769870" y="4869896"/>
                    <a:ext cx="534572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8" name="Connecteur droit 187"/>
                <p:cNvCxnSpPr/>
                <p:nvPr/>
              </p:nvCxnSpPr>
              <p:spPr>
                <a:xfrm>
                  <a:off x="837764" y="5410215"/>
                  <a:ext cx="6850755"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89" name="Image 188"/>
              <p:cNvPicPr>
                <a:picLocks noChangeAspect="1"/>
              </p:cNvPicPr>
              <p:nvPr/>
            </p:nvPicPr>
            <p:blipFill>
              <a:blip r:embed="rId4"/>
              <a:stretch>
                <a:fillRect/>
              </a:stretch>
            </p:blipFill>
            <p:spPr>
              <a:xfrm>
                <a:off x="5846068" y="5696845"/>
                <a:ext cx="500565" cy="347482"/>
              </a:xfrm>
              <a:prstGeom prst="rect">
                <a:avLst/>
              </a:prstGeom>
              <a:ln>
                <a:solidFill>
                  <a:schemeClr val="bg1">
                    <a:lumMod val="65000"/>
                  </a:schemeClr>
                </a:solidFill>
              </a:ln>
            </p:spPr>
          </p:pic>
          <p:pic>
            <p:nvPicPr>
              <p:cNvPr id="190" name="Image 189"/>
              <p:cNvPicPr>
                <a:picLocks noChangeAspect="1"/>
              </p:cNvPicPr>
              <p:nvPr/>
            </p:nvPicPr>
            <p:blipFill>
              <a:blip r:embed="rId4"/>
              <a:stretch>
                <a:fillRect/>
              </a:stretch>
            </p:blipFill>
            <p:spPr>
              <a:xfrm>
                <a:off x="4920779" y="4304012"/>
                <a:ext cx="500565" cy="347482"/>
              </a:xfrm>
              <a:prstGeom prst="rect">
                <a:avLst/>
              </a:prstGeom>
              <a:ln>
                <a:solidFill>
                  <a:schemeClr val="bg1">
                    <a:lumMod val="65000"/>
                  </a:schemeClr>
                </a:solidFill>
              </a:ln>
            </p:spPr>
          </p:pic>
          <p:pic>
            <p:nvPicPr>
              <p:cNvPr id="192" name="Image 191"/>
              <p:cNvPicPr>
                <a:picLocks noChangeAspect="1"/>
              </p:cNvPicPr>
              <p:nvPr/>
            </p:nvPicPr>
            <p:blipFill>
              <a:blip r:embed="rId4"/>
              <a:stretch>
                <a:fillRect/>
              </a:stretch>
            </p:blipFill>
            <p:spPr>
              <a:xfrm>
                <a:off x="4017184" y="5034370"/>
                <a:ext cx="500565" cy="347482"/>
              </a:xfrm>
              <a:prstGeom prst="rect">
                <a:avLst/>
              </a:prstGeom>
              <a:ln>
                <a:solidFill>
                  <a:schemeClr val="bg1">
                    <a:lumMod val="65000"/>
                  </a:schemeClr>
                </a:solidFill>
              </a:ln>
            </p:spPr>
          </p:pic>
          <p:pic>
            <p:nvPicPr>
              <p:cNvPr id="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9685" y="3651392"/>
                <a:ext cx="716084" cy="3609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5362" y="5046919"/>
                <a:ext cx="626360" cy="35367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0803" y="5704042"/>
                <a:ext cx="716084" cy="3609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906" y="5023844"/>
                <a:ext cx="716084" cy="3609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0008" y="4326100"/>
                <a:ext cx="626360" cy="35367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853" y="5698909"/>
                <a:ext cx="626360" cy="35367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6587" y="4301194"/>
                <a:ext cx="626360" cy="35367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1770" y="3662500"/>
                <a:ext cx="626360" cy="35367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3" name="Connecteur droit 222"/>
              <p:cNvCxnSpPr/>
              <p:nvPr/>
            </p:nvCxnSpPr>
            <p:spPr>
              <a:xfrm>
                <a:off x="2181470" y="3444291"/>
                <a:ext cx="0" cy="2765379"/>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810425" y="6208429"/>
                <a:ext cx="3666695" cy="369332"/>
              </a:xfrm>
              <a:prstGeom prst="rect">
                <a:avLst/>
              </a:prstGeom>
              <a:solidFill>
                <a:schemeClr val="bg1">
                  <a:lumMod val="85000"/>
                </a:schemeClr>
              </a:solidFill>
            </p:spPr>
            <p:txBody>
              <a:bodyPr wrap="square" rtlCol="0">
                <a:spAutoFit/>
              </a:bodyPr>
              <a:lstStyle/>
              <a:p>
                <a:pPr algn="ctr"/>
                <a:r>
                  <a:rPr lang="en-US" dirty="0"/>
                  <a:t>SysML, UML,… Models</a:t>
                </a:r>
              </a:p>
            </p:txBody>
          </p:sp>
          <p:pic>
            <p:nvPicPr>
              <p:cNvPr id="230" name="Image 229"/>
              <p:cNvPicPr>
                <a:picLocks noChangeAspect="1"/>
              </p:cNvPicPr>
              <p:nvPr/>
            </p:nvPicPr>
            <p:blipFill>
              <a:blip r:embed="rId8"/>
              <a:stretch>
                <a:fillRect/>
              </a:stretch>
            </p:blipFill>
            <p:spPr>
              <a:xfrm>
                <a:off x="2262597" y="3512774"/>
                <a:ext cx="528302" cy="299452"/>
              </a:xfrm>
              <a:prstGeom prst="rect">
                <a:avLst/>
              </a:prstGeom>
            </p:spPr>
          </p:pic>
          <p:pic>
            <p:nvPicPr>
              <p:cNvPr id="231" name="Image 230"/>
              <p:cNvPicPr>
                <a:picLocks noChangeAspect="1"/>
              </p:cNvPicPr>
              <p:nvPr/>
            </p:nvPicPr>
            <p:blipFill>
              <a:blip r:embed="rId9"/>
              <a:stretch>
                <a:fillRect/>
              </a:stretch>
            </p:blipFill>
            <p:spPr>
              <a:xfrm>
                <a:off x="2343796" y="3898708"/>
                <a:ext cx="770776" cy="191842"/>
              </a:xfrm>
              <a:prstGeom prst="rect">
                <a:avLst/>
              </a:prstGeom>
            </p:spPr>
          </p:pic>
          <p:pic>
            <p:nvPicPr>
              <p:cNvPr id="232" name="Image 231"/>
              <p:cNvPicPr>
                <a:picLocks noChangeAspect="1"/>
              </p:cNvPicPr>
              <p:nvPr/>
            </p:nvPicPr>
            <p:blipFill>
              <a:blip r:embed="rId10"/>
              <a:stretch>
                <a:fillRect/>
              </a:stretch>
            </p:blipFill>
            <p:spPr>
              <a:xfrm>
                <a:off x="2858445" y="3639177"/>
                <a:ext cx="862811" cy="335864"/>
              </a:xfrm>
              <a:prstGeom prst="rect">
                <a:avLst/>
              </a:prstGeom>
            </p:spPr>
          </p:pic>
          <p:pic>
            <p:nvPicPr>
              <p:cNvPr id="233" name="Image 232"/>
              <p:cNvPicPr>
                <a:picLocks noChangeAspect="1"/>
              </p:cNvPicPr>
              <p:nvPr/>
            </p:nvPicPr>
            <p:blipFill>
              <a:blip r:embed="rId10"/>
              <a:stretch>
                <a:fillRect/>
              </a:stretch>
            </p:blipFill>
            <p:spPr>
              <a:xfrm>
                <a:off x="2572679" y="5015245"/>
                <a:ext cx="862811" cy="335864"/>
              </a:xfrm>
              <a:prstGeom prst="rect">
                <a:avLst/>
              </a:prstGeom>
            </p:spPr>
          </p:pic>
          <p:sp>
            <p:nvSpPr>
              <p:cNvPr id="234" name="ZoneTexte 233"/>
              <p:cNvSpPr txBox="1"/>
              <p:nvPr/>
            </p:nvSpPr>
            <p:spPr>
              <a:xfrm>
                <a:off x="1264404" y="4208724"/>
                <a:ext cx="909223" cy="338554"/>
              </a:xfrm>
              <a:prstGeom prst="rect">
                <a:avLst/>
              </a:prstGeom>
              <a:noFill/>
            </p:spPr>
            <p:txBody>
              <a:bodyPr wrap="none" rtlCol="0">
                <a:spAutoFit/>
              </a:bodyPr>
              <a:lstStyle/>
              <a:p>
                <a:r>
                  <a:rPr lang="en-US" sz="1600" dirty="0"/>
                  <a:t>Logical</a:t>
                </a:r>
              </a:p>
            </p:txBody>
          </p:sp>
          <p:sp>
            <p:nvSpPr>
              <p:cNvPr id="235" name="ZoneTexte 234"/>
              <p:cNvSpPr txBox="1"/>
              <p:nvPr/>
            </p:nvSpPr>
            <p:spPr>
              <a:xfrm>
                <a:off x="1050934" y="4477757"/>
                <a:ext cx="1378904" cy="276999"/>
              </a:xfrm>
              <a:prstGeom prst="rect">
                <a:avLst/>
              </a:prstGeom>
              <a:noFill/>
            </p:spPr>
            <p:txBody>
              <a:bodyPr wrap="none" rtlCol="0">
                <a:spAutoFit/>
              </a:bodyPr>
              <a:lstStyle/>
              <a:p>
                <a:r>
                  <a:rPr lang="en-US" sz="1200" i="1" dirty="0">
                    <a:solidFill>
                      <a:srgbClr val="FF0000"/>
                    </a:solidFill>
                  </a:rPr>
                  <a:t>Design-Operate</a:t>
                </a:r>
              </a:p>
            </p:txBody>
          </p:sp>
          <p:pic>
            <p:nvPicPr>
              <p:cNvPr id="236" name="Image 235"/>
              <p:cNvPicPr>
                <a:picLocks noChangeAspect="1"/>
              </p:cNvPicPr>
              <p:nvPr/>
            </p:nvPicPr>
            <p:blipFill>
              <a:blip r:embed="rId9"/>
              <a:stretch>
                <a:fillRect/>
              </a:stretch>
            </p:blipFill>
            <p:spPr>
              <a:xfrm>
                <a:off x="2440684" y="4267865"/>
                <a:ext cx="770776" cy="191842"/>
              </a:xfrm>
              <a:prstGeom prst="rect">
                <a:avLst/>
              </a:prstGeom>
            </p:spPr>
          </p:pic>
          <p:pic>
            <p:nvPicPr>
              <p:cNvPr id="237" name="Image 236"/>
              <p:cNvPicPr>
                <a:picLocks noChangeAspect="1"/>
              </p:cNvPicPr>
              <p:nvPr/>
            </p:nvPicPr>
            <p:blipFill>
              <a:blip r:embed="rId8"/>
              <a:stretch>
                <a:fillRect/>
              </a:stretch>
            </p:blipFill>
            <p:spPr>
              <a:xfrm>
                <a:off x="3079829" y="4474557"/>
                <a:ext cx="528302" cy="299452"/>
              </a:xfrm>
              <a:prstGeom prst="rect">
                <a:avLst/>
              </a:prstGeom>
            </p:spPr>
          </p:pic>
          <p:pic>
            <p:nvPicPr>
              <p:cNvPr id="238" name="Image 237"/>
              <p:cNvPicPr>
                <a:picLocks noChangeAspect="1"/>
              </p:cNvPicPr>
              <p:nvPr/>
            </p:nvPicPr>
            <p:blipFill>
              <a:blip r:embed="rId8"/>
              <a:stretch>
                <a:fillRect/>
              </a:stretch>
            </p:blipFill>
            <p:spPr>
              <a:xfrm>
                <a:off x="2303031" y="5574214"/>
                <a:ext cx="528302" cy="299452"/>
              </a:xfrm>
              <a:prstGeom prst="rect">
                <a:avLst/>
              </a:prstGeom>
            </p:spPr>
          </p:pic>
          <p:pic>
            <p:nvPicPr>
              <p:cNvPr id="243" name="Image 242"/>
              <p:cNvPicPr>
                <a:picLocks noChangeAspect="1"/>
              </p:cNvPicPr>
              <p:nvPr/>
            </p:nvPicPr>
            <p:blipFill>
              <a:blip r:embed="rId9"/>
              <a:stretch>
                <a:fillRect/>
              </a:stretch>
            </p:blipFill>
            <p:spPr>
              <a:xfrm>
                <a:off x="2858159" y="5882303"/>
                <a:ext cx="770776" cy="191842"/>
              </a:xfrm>
              <a:prstGeom prst="rect">
                <a:avLst/>
              </a:prstGeom>
            </p:spPr>
          </p:pic>
          <p:pic>
            <p:nvPicPr>
              <p:cNvPr id="2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586" y="3862178"/>
                <a:ext cx="716084" cy="360987"/>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6538" y="3542202"/>
                <a:ext cx="626360" cy="35367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786" y="5326129"/>
                <a:ext cx="626360" cy="35367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8881" y="4196364"/>
                <a:ext cx="626360" cy="353674"/>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 name="Title 5">
            <a:extLst>
              <a:ext uri="{FF2B5EF4-FFF2-40B4-BE49-F238E27FC236}">
                <a16:creationId xmlns:a16="http://schemas.microsoft.com/office/drawing/2014/main" id="{6C477F0A-4E4D-441E-ACC4-66FD7A5D60A5}"/>
              </a:ext>
            </a:extLst>
          </p:cNvPr>
          <p:cNvSpPr>
            <a:spLocks noGrp="1"/>
          </p:cNvSpPr>
          <p:nvPr>
            <p:ph type="title"/>
          </p:nvPr>
        </p:nvSpPr>
        <p:spPr/>
        <p:txBody>
          <a:bodyPr/>
          <a:lstStyle/>
          <a:p>
            <a:r>
              <a:rPr lang="en-US" sz="3200" dirty="0"/>
              <a:t>Agile, Global System Model ?</a:t>
            </a:r>
            <a:br>
              <a:rPr lang="en-US" sz="3200" dirty="0"/>
            </a:br>
            <a:r>
              <a:rPr lang="en-US" sz="3200" i="1" dirty="0"/>
              <a:t>the current situation</a:t>
            </a:r>
            <a:endParaRPr lang="en-US" sz="3200" i="1" dirty="0">
              <a:latin typeface="+mn-lt"/>
            </a:endParaRPr>
          </a:p>
        </p:txBody>
      </p:sp>
      <p:sp>
        <p:nvSpPr>
          <p:cNvPr id="4" name="Slide Number Placeholder 3">
            <a:extLst>
              <a:ext uri="{FF2B5EF4-FFF2-40B4-BE49-F238E27FC236}">
                <a16:creationId xmlns:a16="http://schemas.microsoft.com/office/drawing/2014/main" id="{3C97705A-5C93-4CBA-BBDE-6B6E90006EC9}"/>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36344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17137" y="1780876"/>
            <a:ext cx="2694571" cy="1978599"/>
          </a:xfrm>
          <a:prstGeom prst="rect">
            <a:avLst/>
          </a:prstGeom>
        </p:spPr>
      </p:pic>
      <p:sp>
        <p:nvSpPr>
          <p:cNvPr id="11" name="ZoneTexte 10"/>
          <p:cNvSpPr txBox="1"/>
          <p:nvPr/>
        </p:nvSpPr>
        <p:spPr>
          <a:xfrm>
            <a:off x="317137" y="4036128"/>
            <a:ext cx="6817442" cy="2062103"/>
          </a:xfrm>
          <a:prstGeom prst="rect">
            <a:avLst/>
          </a:prstGeom>
          <a:noFill/>
        </p:spPr>
        <p:txBody>
          <a:bodyPr wrap="square" rtlCol="0">
            <a:spAutoFit/>
          </a:bodyPr>
          <a:lstStyle>
            <a:defPPr>
              <a:defRPr lang="fr-FR"/>
            </a:defPPr>
            <a:lvl1pPr>
              <a:defRPr i="1">
                <a:solidFill>
                  <a:srgbClr val="FF0000"/>
                </a:solidFill>
              </a:defRPr>
            </a:lvl1pPr>
          </a:lstStyle>
          <a:p>
            <a:r>
              <a:rPr lang="en-US" sz="1600" dirty="0">
                <a:solidFill>
                  <a:schemeClr val="tx1">
                    <a:lumMod val="85000"/>
                    <a:lumOff val="15000"/>
                  </a:schemeClr>
                </a:solidFill>
              </a:rPr>
              <a:t>The global consistency of multiple ontologies managed by several autonomous teams requires three constraints to be applied by all teams:</a:t>
            </a:r>
          </a:p>
          <a:p>
            <a:pPr marL="342900" indent="-342900">
              <a:buFontTx/>
              <a:buChar char="-"/>
            </a:pPr>
            <a:r>
              <a:rPr lang="en-US" sz="1600" dirty="0">
                <a:solidFill>
                  <a:schemeClr val="tx1">
                    <a:lumMod val="85000"/>
                    <a:lumOff val="15000"/>
                  </a:schemeClr>
                </a:solidFill>
              </a:rPr>
              <a:t>A shared dictionary of “functional/physical” objects:</a:t>
            </a:r>
            <a:r>
              <a:rPr lang="en-US" sz="1600" dirty="0">
                <a:solidFill>
                  <a:schemeClr val="tx1">
                    <a:lumMod val="85000"/>
                    <a:lumOff val="15000"/>
                  </a:schemeClr>
                </a:solidFill>
                <a:sym typeface="Wingdings" panose="05000000000000000000" pitchFamily="2" charset="2"/>
              </a:rPr>
              <a:t> OntoRail</a:t>
            </a:r>
            <a:endParaRPr lang="en-US" sz="1600" dirty="0">
              <a:solidFill>
                <a:schemeClr val="tx1">
                  <a:lumMod val="85000"/>
                  <a:lumOff val="15000"/>
                </a:schemeClr>
              </a:solidFill>
            </a:endParaRPr>
          </a:p>
          <a:p>
            <a:pPr marL="342900" indent="-342900">
              <a:buFontTx/>
              <a:buChar char="-"/>
            </a:pPr>
            <a:r>
              <a:rPr lang="en-US" sz="1600" dirty="0">
                <a:solidFill>
                  <a:schemeClr val="tx1">
                    <a:lumMod val="85000"/>
                    <a:lumOff val="15000"/>
                  </a:schemeClr>
                </a:solidFill>
              </a:rPr>
              <a:t>A shared thesaurus of relations</a:t>
            </a:r>
            <a:r>
              <a:rPr lang="en-US" sz="1600" dirty="0">
                <a:solidFill>
                  <a:schemeClr val="tx1">
                    <a:lumMod val="85000"/>
                    <a:lumOff val="15000"/>
                  </a:schemeClr>
                </a:solidFill>
                <a:sym typeface="Wingdings" panose="05000000000000000000" pitchFamily="2" charset="2"/>
              </a:rPr>
              <a:t> to be initiated, then maintained in Ontorail</a:t>
            </a:r>
            <a:endParaRPr lang="en-US" sz="1600" dirty="0">
              <a:solidFill>
                <a:schemeClr val="tx1">
                  <a:lumMod val="85000"/>
                  <a:lumOff val="15000"/>
                </a:schemeClr>
              </a:solidFill>
            </a:endParaRPr>
          </a:p>
          <a:p>
            <a:pPr marL="342900" indent="-342900">
              <a:buFontTx/>
              <a:buChar char="-"/>
            </a:pPr>
            <a:r>
              <a:rPr lang="en-US" sz="1600" dirty="0">
                <a:solidFill>
                  <a:schemeClr val="tx1">
                    <a:lumMod val="85000"/>
                    <a:lumOff val="15000"/>
                  </a:schemeClr>
                </a:solidFill>
              </a:rPr>
              <a:t>An ontology language (OWL) and upper / general ontologies, if useful</a:t>
            </a:r>
          </a:p>
        </p:txBody>
      </p:sp>
      <p:pic>
        <p:nvPicPr>
          <p:cNvPr id="6" name="Image 5"/>
          <p:cNvPicPr>
            <a:picLocks noChangeAspect="1"/>
          </p:cNvPicPr>
          <p:nvPr/>
        </p:nvPicPr>
        <p:blipFill>
          <a:blip r:embed="rId3"/>
          <a:stretch>
            <a:fillRect/>
          </a:stretch>
        </p:blipFill>
        <p:spPr>
          <a:xfrm>
            <a:off x="7543307" y="3729079"/>
            <a:ext cx="3948497" cy="2676203"/>
          </a:xfrm>
          <a:prstGeom prst="rect">
            <a:avLst/>
          </a:prstGeom>
          <a:ln>
            <a:solidFill>
              <a:schemeClr val="bg1">
                <a:lumMod val="75000"/>
              </a:schemeClr>
            </a:solidFill>
          </a:ln>
        </p:spPr>
      </p:pic>
      <p:sp>
        <p:nvSpPr>
          <p:cNvPr id="7" name="Title 6">
            <a:extLst>
              <a:ext uri="{FF2B5EF4-FFF2-40B4-BE49-F238E27FC236}">
                <a16:creationId xmlns:a16="http://schemas.microsoft.com/office/drawing/2014/main" id="{96C500E3-1685-42F1-8E2F-0B34E1ACE232}"/>
              </a:ext>
            </a:extLst>
          </p:cNvPr>
          <p:cNvSpPr>
            <a:spLocks noGrp="1"/>
          </p:cNvSpPr>
          <p:nvPr>
            <p:ph type="title"/>
          </p:nvPr>
        </p:nvSpPr>
        <p:spPr/>
        <p:txBody>
          <a:bodyPr/>
          <a:lstStyle/>
          <a:p>
            <a:r>
              <a:rPr lang="en-US" sz="3200" dirty="0"/>
              <a:t>Agile, Global System Model ?</a:t>
            </a:r>
            <a:br>
              <a:rPr lang="en-US" sz="3200" dirty="0"/>
            </a:br>
            <a:r>
              <a:rPr lang="en-US" sz="3200" i="1" dirty="0"/>
              <a:t>Means</a:t>
            </a:r>
            <a:br>
              <a:rPr lang="en-US" sz="3200" dirty="0"/>
            </a:br>
            <a:endParaRPr lang="en-US" sz="3200" dirty="0"/>
          </a:p>
        </p:txBody>
      </p:sp>
      <p:sp>
        <p:nvSpPr>
          <p:cNvPr id="8" name="Content Placeholder 7">
            <a:extLst>
              <a:ext uri="{FF2B5EF4-FFF2-40B4-BE49-F238E27FC236}">
                <a16:creationId xmlns:a16="http://schemas.microsoft.com/office/drawing/2014/main" id="{1E12EEDB-3234-4171-B670-8AFBAC983762}"/>
              </a:ext>
            </a:extLst>
          </p:cNvPr>
          <p:cNvSpPr>
            <a:spLocks noGrp="1"/>
          </p:cNvSpPr>
          <p:nvPr>
            <p:ph idx="1"/>
          </p:nvPr>
        </p:nvSpPr>
        <p:spPr>
          <a:xfrm>
            <a:off x="3314395" y="1851534"/>
            <a:ext cx="7401098" cy="1897297"/>
          </a:xfrm>
        </p:spPr>
        <p:txBody>
          <a:bodyPr>
            <a:normAutofit/>
          </a:bodyPr>
          <a:lstStyle/>
          <a:p>
            <a:pPr marL="0" indent="0">
              <a:buNone/>
            </a:pPr>
            <a:r>
              <a:rPr lang="en-US" dirty="0"/>
              <a:t>How to preserve autonomy </a:t>
            </a:r>
            <a:r>
              <a:rPr lang="en-US" i="1" dirty="0"/>
              <a:t>and</a:t>
            </a:r>
            <a:r>
              <a:rPr lang="en-US" dirty="0"/>
              <a:t> consistency:</a:t>
            </a:r>
          </a:p>
          <a:p>
            <a:pPr marL="0" indent="0">
              <a:buNone/>
            </a:pPr>
            <a:r>
              <a:rPr lang="en-US" dirty="0"/>
              <a:t>Uniquely identify concepts and their relations (properties) across models (UML… or others!)</a:t>
            </a:r>
          </a:p>
          <a:p>
            <a:pPr marL="0" indent="0">
              <a:buNone/>
            </a:pPr>
            <a:r>
              <a:rPr lang="en-US" dirty="0">
                <a:sym typeface="Wingdings" panose="05000000000000000000" pitchFamily="2" charset="2"/>
              </a:rPr>
              <a:t> Develop &amp; use </a:t>
            </a:r>
            <a:r>
              <a:rPr lang="en-US" b="1" dirty="0">
                <a:sym typeface="Wingdings" panose="05000000000000000000" pitchFamily="2" charset="2"/>
              </a:rPr>
              <a:t>domain ontologies</a:t>
            </a:r>
            <a:endParaRPr lang="en-US" b="1" dirty="0"/>
          </a:p>
        </p:txBody>
      </p:sp>
      <p:sp>
        <p:nvSpPr>
          <p:cNvPr id="4" name="Slide Number Placeholder 3">
            <a:extLst>
              <a:ext uri="{FF2B5EF4-FFF2-40B4-BE49-F238E27FC236}">
                <a16:creationId xmlns:a16="http://schemas.microsoft.com/office/drawing/2014/main" id="{7F50040E-C250-4804-B84B-BC40C3AEAC5A}"/>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2500049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28481" y="262708"/>
            <a:ext cx="6692756" cy="6378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3525" indent="-263525"/>
            <a:endParaRPr lang="en-US" sz="2800" b="1" dirty="0">
              <a:solidFill>
                <a:srgbClr val="000090"/>
              </a:solidFill>
              <a:latin typeface="Arial" panose="020B0604020202020204" pitchFamily="34" charset="0"/>
              <a:ea typeface="Calibri" panose="020F0502020204030204" pitchFamily="34" charset="0"/>
              <a:cs typeface="Arial" panose="020B0604020202020204" pitchFamily="34" charset="0"/>
            </a:endParaRPr>
          </a:p>
        </p:txBody>
      </p:sp>
      <p:sp>
        <p:nvSpPr>
          <p:cNvPr id="5" name="ZoneTexte 4"/>
          <p:cNvSpPr txBox="1"/>
          <p:nvPr/>
        </p:nvSpPr>
        <p:spPr>
          <a:xfrm>
            <a:off x="662339" y="1917550"/>
            <a:ext cx="4429938" cy="3693319"/>
          </a:xfrm>
          <a:prstGeom prst="rect">
            <a:avLst/>
          </a:prstGeom>
          <a:noFill/>
        </p:spPr>
        <p:txBody>
          <a:bodyPr wrap="square" rtlCol="0">
            <a:spAutoFit/>
          </a:bodyPr>
          <a:lstStyle/>
          <a:p>
            <a:pPr algn="just"/>
            <a:r>
              <a:rPr lang="en-US" dirty="0"/>
              <a:t>Common Data Model: a vision, and a business project by the Shift²Rail joint undertaking, to benefit from standard models by </a:t>
            </a:r>
            <a:r>
              <a:rPr lang="en-US" b="1" dirty="0">
                <a:solidFill>
                  <a:srgbClr val="FFFF00"/>
                </a:solidFill>
              </a:rPr>
              <a:t>combining multiple parts of different models</a:t>
            </a:r>
            <a:r>
              <a:rPr lang="en-US" b="1" dirty="0">
                <a:solidFill>
                  <a:schemeClr val="accent5">
                    <a:lumMod val="75000"/>
                  </a:schemeClr>
                </a:solidFill>
              </a:rPr>
              <a:t> </a:t>
            </a:r>
            <a:r>
              <a:rPr lang="en-US" dirty="0"/>
              <a:t>for several leading projects.</a:t>
            </a:r>
          </a:p>
          <a:p>
            <a:pPr algn="just"/>
            <a:endParaRPr lang="en-US" dirty="0"/>
          </a:p>
          <a:p>
            <a:pPr algn="just"/>
            <a:r>
              <a:rPr lang="en-US" dirty="0"/>
              <a:t>The challenge of CDM project is to </a:t>
            </a:r>
            <a:r>
              <a:rPr lang="en-US" b="1" dirty="0">
                <a:solidFill>
                  <a:srgbClr val="FFFF00"/>
                </a:solidFill>
              </a:rPr>
              <a:t>make this combination feasible for end users</a:t>
            </a:r>
            <a:r>
              <a:rPr lang="en-US" dirty="0">
                <a:solidFill>
                  <a:srgbClr val="FFFF00"/>
                </a:solidFill>
              </a:rPr>
              <a:t> </a:t>
            </a:r>
            <a:r>
              <a:rPr lang="en-US" dirty="0"/>
              <a:t>(efficient, and sufficiently convenient, with regards to expected benefits, compared to going for a specific model).</a:t>
            </a:r>
          </a:p>
        </p:txBody>
      </p:sp>
      <p:grpSp>
        <p:nvGrpSpPr>
          <p:cNvPr id="49" name="Groupe 48"/>
          <p:cNvGrpSpPr/>
          <p:nvPr/>
        </p:nvGrpSpPr>
        <p:grpSpPr>
          <a:xfrm>
            <a:off x="5370787" y="2060029"/>
            <a:ext cx="5928834" cy="3408362"/>
            <a:chOff x="6984713" y="2448634"/>
            <a:chExt cx="5054887" cy="2793153"/>
          </a:xfrm>
        </p:grpSpPr>
        <p:pic>
          <p:nvPicPr>
            <p:cNvPr id="78" name="Image 77"/>
            <p:cNvPicPr>
              <a:picLocks noChangeAspect="1"/>
            </p:cNvPicPr>
            <p:nvPr/>
          </p:nvPicPr>
          <p:blipFill>
            <a:blip r:embed="rId2"/>
            <a:stretch>
              <a:fillRect/>
            </a:stretch>
          </p:blipFill>
          <p:spPr>
            <a:xfrm>
              <a:off x="10623901" y="3497236"/>
              <a:ext cx="247259" cy="244859"/>
            </a:xfrm>
            <a:prstGeom prst="rect">
              <a:avLst/>
            </a:prstGeom>
          </p:spPr>
        </p:pic>
        <p:sp>
          <p:nvSpPr>
            <p:cNvPr id="15" name="Ellipse 14"/>
            <p:cNvSpPr/>
            <p:nvPr/>
          </p:nvSpPr>
          <p:spPr>
            <a:xfrm>
              <a:off x="7184895" y="3467957"/>
              <a:ext cx="720435" cy="720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Object B Signal</a:t>
              </a:r>
            </a:p>
          </p:txBody>
        </p:sp>
        <p:sp>
          <p:nvSpPr>
            <p:cNvPr id="16" name="Ellipse 15"/>
            <p:cNvSpPr/>
            <p:nvPr/>
          </p:nvSpPr>
          <p:spPr>
            <a:xfrm>
              <a:off x="9256032" y="4438157"/>
              <a:ext cx="720435" cy="720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Object C Rolling</a:t>
              </a:r>
            </a:p>
          </p:txBody>
        </p:sp>
        <p:sp>
          <p:nvSpPr>
            <p:cNvPr id="17" name="Ellipse 16"/>
            <p:cNvSpPr/>
            <p:nvPr/>
          </p:nvSpPr>
          <p:spPr>
            <a:xfrm>
              <a:off x="9709169" y="3468433"/>
              <a:ext cx="720435" cy="720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Object G Traffic</a:t>
              </a:r>
            </a:p>
          </p:txBody>
        </p:sp>
        <p:sp>
          <p:nvSpPr>
            <p:cNvPr id="18" name="Ellipse 17"/>
            <p:cNvSpPr/>
            <p:nvPr/>
          </p:nvSpPr>
          <p:spPr>
            <a:xfrm>
              <a:off x="11109516" y="3102800"/>
              <a:ext cx="720435" cy="720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Object E </a:t>
              </a:r>
              <a:r>
                <a:rPr lang="en-US" sz="1100" b="1" dirty="0" err="1"/>
                <a:t>Environ</a:t>
              </a:r>
              <a:r>
                <a:rPr lang="en-US" sz="1100" b="1" baseline="30000" dirty="0" err="1"/>
                <a:t>t</a:t>
              </a:r>
              <a:endParaRPr lang="en-US" sz="1100" b="1" baseline="30000" dirty="0"/>
            </a:p>
          </p:txBody>
        </p:sp>
        <p:sp>
          <p:nvSpPr>
            <p:cNvPr id="19" name="Ellipse 18"/>
            <p:cNvSpPr/>
            <p:nvPr/>
          </p:nvSpPr>
          <p:spPr>
            <a:xfrm>
              <a:off x="11109516" y="4319893"/>
              <a:ext cx="882435" cy="720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Object F </a:t>
              </a:r>
            </a:p>
            <a:p>
              <a:pPr algn="ctr"/>
              <a:r>
                <a:rPr lang="en-US" sz="1100" b="1" dirty="0"/>
                <a:t>Population</a:t>
              </a:r>
            </a:p>
          </p:txBody>
        </p:sp>
        <p:cxnSp>
          <p:nvCxnSpPr>
            <p:cNvPr id="22" name="Connecteur en arc 21"/>
            <p:cNvCxnSpPr>
              <a:stCxn id="14" idx="2"/>
              <a:endCxn id="15" idx="0"/>
            </p:cNvCxnSpPr>
            <p:nvPr/>
          </p:nvCxnSpPr>
          <p:spPr>
            <a:xfrm rot="10800000" flipV="1">
              <a:off x="7545113" y="3366111"/>
              <a:ext cx="752926" cy="101846"/>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26" name="Connecteur en arc 25"/>
            <p:cNvCxnSpPr>
              <a:stCxn id="14" idx="6"/>
              <a:endCxn id="17" idx="1"/>
            </p:cNvCxnSpPr>
            <p:nvPr/>
          </p:nvCxnSpPr>
          <p:spPr>
            <a:xfrm>
              <a:off x="9018474" y="3366111"/>
              <a:ext cx="796200" cy="207827"/>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31" name="Connecteur en arc 30"/>
            <p:cNvCxnSpPr>
              <a:stCxn id="17" idx="4"/>
              <a:endCxn id="16" idx="6"/>
            </p:cNvCxnSpPr>
            <p:nvPr/>
          </p:nvCxnSpPr>
          <p:spPr>
            <a:xfrm rot="5400000">
              <a:off x="9718174" y="4447161"/>
              <a:ext cx="609507" cy="92920"/>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38" name="Connecteur en arc 37"/>
            <p:cNvCxnSpPr>
              <a:stCxn id="15" idx="6"/>
              <a:endCxn id="17" idx="2"/>
            </p:cNvCxnSpPr>
            <p:nvPr/>
          </p:nvCxnSpPr>
          <p:spPr>
            <a:xfrm>
              <a:off x="7905330" y="3828175"/>
              <a:ext cx="1803839" cy="47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9" name="Connecteur en arc 38"/>
            <p:cNvCxnSpPr>
              <a:stCxn id="17" idx="7"/>
              <a:endCxn id="18" idx="2"/>
            </p:cNvCxnSpPr>
            <p:nvPr/>
          </p:nvCxnSpPr>
          <p:spPr>
            <a:xfrm rot="5400000" flipH="1" flipV="1">
              <a:off x="10661347" y="3125770"/>
              <a:ext cx="110920" cy="785417"/>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40" name="Connecteur en arc 39"/>
            <p:cNvCxnSpPr>
              <a:cxnSpLocks/>
              <a:stCxn id="19" idx="2"/>
              <a:endCxn id="17" idx="5"/>
            </p:cNvCxnSpPr>
            <p:nvPr/>
          </p:nvCxnSpPr>
          <p:spPr>
            <a:xfrm rot="10800000">
              <a:off x="10324099" y="4083364"/>
              <a:ext cx="785417" cy="596748"/>
            </a:xfrm>
            <a:prstGeom prst="curvedConnector2">
              <a:avLst/>
            </a:prstGeom>
          </p:spPr>
          <p:style>
            <a:lnRef idx="1">
              <a:schemeClr val="accent1"/>
            </a:lnRef>
            <a:fillRef idx="0">
              <a:schemeClr val="accent1"/>
            </a:fillRef>
            <a:effectRef idx="0">
              <a:schemeClr val="accent1"/>
            </a:effectRef>
            <a:fontRef idx="minor">
              <a:schemeClr val="tx1"/>
            </a:fontRef>
          </p:style>
        </p:cxnSp>
        <p:pic>
          <p:nvPicPr>
            <p:cNvPr id="76" name="Image 75"/>
            <p:cNvPicPr>
              <a:picLocks noChangeAspect="1"/>
            </p:cNvPicPr>
            <p:nvPr/>
          </p:nvPicPr>
          <p:blipFill>
            <a:blip r:embed="rId3"/>
            <a:stretch>
              <a:fillRect/>
            </a:stretch>
          </p:blipFill>
          <p:spPr>
            <a:xfrm>
              <a:off x="10535109" y="3258590"/>
              <a:ext cx="331843" cy="188095"/>
            </a:xfrm>
            <a:prstGeom prst="rect">
              <a:avLst/>
            </a:prstGeom>
          </p:spPr>
        </p:pic>
        <p:pic>
          <p:nvPicPr>
            <p:cNvPr id="77" name="Image 76"/>
            <p:cNvPicPr>
              <a:picLocks noChangeAspect="1"/>
            </p:cNvPicPr>
            <p:nvPr/>
          </p:nvPicPr>
          <p:blipFill>
            <a:blip r:embed="rId4"/>
            <a:stretch>
              <a:fillRect/>
            </a:stretch>
          </p:blipFill>
          <p:spPr>
            <a:xfrm>
              <a:off x="7921576" y="3573675"/>
              <a:ext cx="246923" cy="246923"/>
            </a:xfrm>
            <a:prstGeom prst="rect">
              <a:avLst/>
            </a:prstGeom>
          </p:spPr>
        </p:pic>
        <p:pic>
          <p:nvPicPr>
            <p:cNvPr id="80" name="Image 79"/>
            <p:cNvPicPr>
              <a:picLocks noChangeAspect="1"/>
            </p:cNvPicPr>
            <p:nvPr/>
          </p:nvPicPr>
          <p:blipFill>
            <a:blip r:embed="rId3"/>
            <a:stretch>
              <a:fillRect/>
            </a:stretch>
          </p:blipFill>
          <p:spPr>
            <a:xfrm>
              <a:off x="10144999" y="3989315"/>
              <a:ext cx="361611" cy="204968"/>
            </a:xfrm>
            <a:prstGeom prst="rect">
              <a:avLst/>
            </a:prstGeom>
            <a:solidFill>
              <a:schemeClr val="bg1"/>
            </a:solidFill>
          </p:spPr>
        </p:pic>
        <p:pic>
          <p:nvPicPr>
            <p:cNvPr id="81" name="Image 80"/>
            <p:cNvPicPr>
              <a:picLocks noChangeAspect="1"/>
            </p:cNvPicPr>
            <p:nvPr/>
          </p:nvPicPr>
          <p:blipFill>
            <a:blip r:embed="rId2"/>
            <a:stretch>
              <a:fillRect/>
            </a:stretch>
          </p:blipFill>
          <p:spPr>
            <a:xfrm>
              <a:off x="7914655" y="3845211"/>
              <a:ext cx="247259" cy="244859"/>
            </a:xfrm>
            <a:prstGeom prst="rect">
              <a:avLst/>
            </a:prstGeom>
          </p:spPr>
        </p:pic>
        <p:pic>
          <p:nvPicPr>
            <p:cNvPr id="82" name="Image 81"/>
            <p:cNvPicPr>
              <a:picLocks noChangeAspect="1"/>
            </p:cNvPicPr>
            <p:nvPr/>
          </p:nvPicPr>
          <p:blipFill>
            <a:blip r:embed="rId3"/>
            <a:stretch>
              <a:fillRect/>
            </a:stretch>
          </p:blipFill>
          <p:spPr>
            <a:xfrm>
              <a:off x="10062570" y="4711864"/>
              <a:ext cx="331843" cy="189953"/>
            </a:xfrm>
            <a:prstGeom prst="rect">
              <a:avLst/>
            </a:prstGeom>
          </p:spPr>
        </p:pic>
        <p:pic>
          <p:nvPicPr>
            <p:cNvPr id="83" name="Image 82"/>
            <p:cNvPicPr>
              <a:picLocks noChangeAspect="1"/>
            </p:cNvPicPr>
            <p:nvPr/>
          </p:nvPicPr>
          <p:blipFill>
            <a:blip r:embed="rId3"/>
            <a:stretch>
              <a:fillRect/>
            </a:stretch>
          </p:blipFill>
          <p:spPr>
            <a:xfrm>
              <a:off x="10640620" y="4344109"/>
              <a:ext cx="331843" cy="188095"/>
            </a:xfrm>
            <a:prstGeom prst="rect">
              <a:avLst/>
            </a:prstGeom>
          </p:spPr>
        </p:pic>
        <p:pic>
          <p:nvPicPr>
            <p:cNvPr id="84" name="Image 83"/>
            <p:cNvPicPr>
              <a:picLocks noChangeAspect="1"/>
            </p:cNvPicPr>
            <p:nvPr/>
          </p:nvPicPr>
          <p:blipFill>
            <a:blip r:embed="rId2"/>
            <a:stretch>
              <a:fillRect/>
            </a:stretch>
          </p:blipFill>
          <p:spPr>
            <a:xfrm>
              <a:off x="7862381" y="3109686"/>
              <a:ext cx="247259" cy="244859"/>
            </a:xfrm>
            <a:prstGeom prst="rect">
              <a:avLst/>
            </a:prstGeom>
          </p:spPr>
        </p:pic>
        <p:sp>
          <p:nvSpPr>
            <p:cNvPr id="107" name="ZoneTexte 106"/>
            <p:cNvSpPr txBox="1"/>
            <p:nvPr/>
          </p:nvSpPr>
          <p:spPr>
            <a:xfrm>
              <a:off x="6984714" y="2480080"/>
              <a:ext cx="4775672" cy="428779"/>
            </a:xfrm>
            <a:prstGeom prst="rect">
              <a:avLst/>
            </a:prstGeom>
            <a:noFill/>
          </p:spPr>
          <p:txBody>
            <a:bodyPr wrap="square" rtlCol="0">
              <a:spAutoFit/>
            </a:bodyPr>
            <a:lstStyle/>
            <a:p>
              <a:r>
                <a:rPr lang="en-US" sz="1400" dirty="0"/>
                <a:t>Example of a project requiring objects and facets managed by multiple standards</a:t>
              </a:r>
            </a:p>
          </p:txBody>
        </p:sp>
        <p:sp>
          <p:nvSpPr>
            <p:cNvPr id="36" name="Ellipse 35"/>
            <p:cNvSpPr/>
            <p:nvPr/>
          </p:nvSpPr>
          <p:spPr>
            <a:xfrm>
              <a:off x="7916758" y="4187682"/>
              <a:ext cx="720435" cy="720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Object D Energy</a:t>
              </a:r>
            </a:p>
          </p:txBody>
        </p:sp>
        <p:cxnSp>
          <p:nvCxnSpPr>
            <p:cNvPr id="37" name="Connecteur en arc 36"/>
            <p:cNvCxnSpPr>
              <a:stCxn id="36" idx="6"/>
              <a:endCxn id="17" idx="3"/>
            </p:cNvCxnSpPr>
            <p:nvPr/>
          </p:nvCxnSpPr>
          <p:spPr>
            <a:xfrm flipV="1">
              <a:off x="8637193" y="4083363"/>
              <a:ext cx="1177481" cy="464537"/>
            </a:xfrm>
            <a:prstGeom prst="curvedConnector2">
              <a:avLst/>
            </a:prstGeom>
          </p:spPr>
          <p:style>
            <a:lnRef idx="1">
              <a:schemeClr val="accent1"/>
            </a:lnRef>
            <a:fillRef idx="0">
              <a:schemeClr val="accent1"/>
            </a:fillRef>
            <a:effectRef idx="0">
              <a:schemeClr val="accent1"/>
            </a:effectRef>
            <a:fontRef idx="minor">
              <a:schemeClr val="tx1"/>
            </a:fontRef>
          </p:style>
        </p:cxnSp>
        <p:pic>
          <p:nvPicPr>
            <p:cNvPr id="53" name="Image 52"/>
            <p:cNvPicPr>
              <a:picLocks noChangeAspect="1"/>
            </p:cNvPicPr>
            <p:nvPr/>
          </p:nvPicPr>
          <p:blipFill>
            <a:blip r:embed="rId2"/>
            <a:stretch>
              <a:fillRect/>
            </a:stretch>
          </p:blipFill>
          <p:spPr>
            <a:xfrm>
              <a:off x="8692664" y="4257068"/>
              <a:ext cx="247259" cy="244859"/>
            </a:xfrm>
            <a:prstGeom prst="rect">
              <a:avLst/>
            </a:prstGeom>
          </p:spPr>
        </p:pic>
        <p:pic>
          <p:nvPicPr>
            <p:cNvPr id="54" name="Image 53"/>
            <p:cNvPicPr>
              <a:picLocks noChangeAspect="1"/>
            </p:cNvPicPr>
            <p:nvPr/>
          </p:nvPicPr>
          <p:blipFill>
            <a:blip r:embed="rId3"/>
            <a:stretch>
              <a:fillRect/>
            </a:stretch>
          </p:blipFill>
          <p:spPr>
            <a:xfrm>
              <a:off x="9283146" y="3166875"/>
              <a:ext cx="331843" cy="188095"/>
            </a:xfrm>
            <a:prstGeom prst="rect">
              <a:avLst/>
            </a:prstGeom>
          </p:spPr>
        </p:pic>
        <p:sp>
          <p:nvSpPr>
            <p:cNvPr id="14" name="Ellipse 13"/>
            <p:cNvSpPr/>
            <p:nvPr/>
          </p:nvSpPr>
          <p:spPr>
            <a:xfrm>
              <a:off x="8298039" y="3005893"/>
              <a:ext cx="720435" cy="720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t>Object A Track</a:t>
              </a:r>
            </a:p>
          </p:txBody>
        </p:sp>
        <p:sp>
          <p:nvSpPr>
            <p:cNvPr id="48" name="Rectangle 47"/>
            <p:cNvSpPr/>
            <p:nvPr/>
          </p:nvSpPr>
          <p:spPr>
            <a:xfrm>
              <a:off x="6984713" y="2448634"/>
              <a:ext cx="5054887" cy="279315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Image 78"/>
            <p:cNvPicPr>
              <a:picLocks noChangeAspect="1"/>
            </p:cNvPicPr>
            <p:nvPr/>
          </p:nvPicPr>
          <p:blipFill>
            <a:blip r:embed="rId4"/>
            <a:stretch>
              <a:fillRect/>
            </a:stretch>
          </p:blipFill>
          <p:spPr>
            <a:xfrm>
              <a:off x="9797439" y="3979922"/>
              <a:ext cx="214362" cy="214362"/>
            </a:xfrm>
            <a:prstGeom prst="rect">
              <a:avLst/>
            </a:prstGeom>
          </p:spPr>
        </p:pic>
        <p:pic>
          <p:nvPicPr>
            <p:cNvPr id="62" name="Image 61"/>
            <p:cNvPicPr>
              <a:picLocks noChangeAspect="1"/>
            </p:cNvPicPr>
            <p:nvPr/>
          </p:nvPicPr>
          <p:blipFill>
            <a:blip r:embed="rId2"/>
            <a:stretch>
              <a:fillRect/>
            </a:stretch>
          </p:blipFill>
          <p:spPr>
            <a:xfrm>
              <a:off x="9051456" y="3399723"/>
              <a:ext cx="247259" cy="244859"/>
            </a:xfrm>
            <a:prstGeom prst="rect">
              <a:avLst/>
            </a:prstGeom>
          </p:spPr>
        </p:pic>
      </p:grpSp>
      <p:sp>
        <p:nvSpPr>
          <p:cNvPr id="6" name="Title 5">
            <a:extLst>
              <a:ext uri="{FF2B5EF4-FFF2-40B4-BE49-F238E27FC236}">
                <a16:creationId xmlns:a16="http://schemas.microsoft.com/office/drawing/2014/main" id="{7ECA62FE-B7EE-416F-B27B-EFBC2A479B9A}"/>
              </a:ext>
            </a:extLst>
          </p:cNvPr>
          <p:cNvSpPr>
            <a:spLocks noGrp="1"/>
          </p:cNvSpPr>
          <p:nvPr>
            <p:ph type="title"/>
          </p:nvPr>
        </p:nvSpPr>
        <p:spPr/>
        <p:txBody>
          <a:bodyPr/>
          <a:lstStyle/>
          <a:p>
            <a:r>
              <a:rPr lang="en-US" sz="3200" dirty="0"/>
              <a:t>Common Data Model project</a:t>
            </a:r>
          </a:p>
        </p:txBody>
      </p:sp>
      <p:sp>
        <p:nvSpPr>
          <p:cNvPr id="3" name="Slide Number Placeholder 2">
            <a:extLst>
              <a:ext uri="{FF2B5EF4-FFF2-40B4-BE49-F238E27FC236}">
                <a16:creationId xmlns:a16="http://schemas.microsoft.com/office/drawing/2014/main" id="{0DC836AE-361C-4F54-925F-4F05639E34AD}"/>
              </a:ext>
            </a:extLst>
          </p:cNvPr>
          <p:cNvSpPr>
            <a:spLocks noGrp="1"/>
          </p:cNvSpPr>
          <p:nvPr>
            <p:ph type="sldNum" sz="quarter" idx="12"/>
          </p:nvPr>
        </p:nvSpPr>
        <p:spPr/>
        <p:txBody>
          <a:bodyPr/>
          <a:lstStyle/>
          <a:p>
            <a:fld id="{D57F1E4F-1CFF-5643-939E-02111984F565}" type="slidenum">
              <a:rPr lang="en-US" smtClean="0"/>
              <a:t>27</a:t>
            </a:fld>
            <a:endParaRPr lang="en-US" dirty="0"/>
          </a:p>
        </p:txBody>
      </p:sp>
      <p:sp>
        <p:nvSpPr>
          <p:cNvPr id="7" name="TextBox 6">
            <a:extLst>
              <a:ext uri="{FF2B5EF4-FFF2-40B4-BE49-F238E27FC236}">
                <a16:creationId xmlns:a16="http://schemas.microsoft.com/office/drawing/2014/main" id="{CA89FA43-E114-4F00-9EDA-A3E422AB327F}"/>
              </a:ext>
            </a:extLst>
          </p:cNvPr>
          <p:cNvSpPr txBox="1"/>
          <p:nvPr/>
        </p:nvSpPr>
        <p:spPr>
          <a:xfrm>
            <a:off x="482398" y="5936697"/>
            <a:ext cx="6891630" cy="369332"/>
          </a:xfrm>
          <a:prstGeom prst="rect">
            <a:avLst/>
          </a:prstGeom>
          <a:noFill/>
        </p:spPr>
        <p:txBody>
          <a:bodyPr wrap="none" rtlCol="0">
            <a:spAutoFit/>
          </a:bodyPr>
          <a:lstStyle/>
          <a:p>
            <a:r>
              <a:rPr lang="en-US" dirty="0"/>
              <a:t>Current candidates: RTM, Ontorail, EULYNX, railML, IFC, OGC</a:t>
            </a:r>
          </a:p>
        </p:txBody>
      </p:sp>
    </p:spTree>
    <p:extLst>
      <p:ext uri="{BB962C8B-B14F-4D97-AF65-F5344CB8AC3E}">
        <p14:creationId xmlns:p14="http://schemas.microsoft.com/office/powerpoint/2010/main" val="147178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9F607-6B4D-4944-BBC8-32C9132A3332}"/>
              </a:ext>
            </a:extLst>
          </p:cNvPr>
          <p:cNvSpPr>
            <a:spLocks noGrp="1"/>
          </p:cNvSpPr>
          <p:nvPr>
            <p:ph type="sldNum" sz="quarter" idx="12"/>
          </p:nvPr>
        </p:nvSpPr>
        <p:spPr/>
        <p:txBody>
          <a:bodyPr/>
          <a:lstStyle/>
          <a:p>
            <a:fld id="{D57F1E4F-1CFF-5643-939E-02111984F565}" type="slidenum">
              <a:rPr lang="en-US" smtClean="0"/>
              <a:t>28</a:t>
            </a:fld>
            <a:endParaRPr lang="en-US" dirty="0"/>
          </a:p>
        </p:txBody>
      </p:sp>
      <p:sp>
        <p:nvSpPr>
          <p:cNvPr id="4" name="Title 5">
            <a:extLst>
              <a:ext uri="{FF2B5EF4-FFF2-40B4-BE49-F238E27FC236}">
                <a16:creationId xmlns:a16="http://schemas.microsoft.com/office/drawing/2014/main" id="{A349803B-133B-4F8C-B374-2C23F86ADF99}"/>
              </a:ext>
            </a:extLst>
          </p:cNvPr>
          <p:cNvSpPr>
            <a:spLocks noGrp="1"/>
          </p:cNvSpPr>
          <p:nvPr>
            <p:ph type="title"/>
          </p:nvPr>
        </p:nvSpPr>
        <p:spPr>
          <a:xfrm>
            <a:off x="646113" y="452438"/>
            <a:ext cx="9404350" cy="1400175"/>
          </a:xfrm>
        </p:spPr>
        <p:txBody>
          <a:bodyPr/>
          <a:lstStyle/>
          <a:p>
            <a:r>
              <a:rPr lang="en-US" sz="3200" dirty="0"/>
              <a:t>Positioning of CDM project: Combining models</a:t>
            </a:r>
            <a:br>
              <a:rPr lang="en-US" sz="3200" dirty="0"/>
            </a:br>
            <a:endParaRPr lang="en-US" sz="3200" dirty="0"/>
          </a:p>
        </p:txBody>
      </p:sp>
      <p:sp>
        <p:nvSpPr>
          <p:cNvPr id="6" name="ZoneTexte 4">
            <a:extLst>
              <a:ext uri="{FF2B5EF4-FFF2-40B4-BE49-F238E27FC236}">
                <a16:creationId xmlns:a16="http://schemas.microsoft.com/office/drawing/2014/main" id="{91C39D9A-9917-4A04-B783-54DC7058CDEC}"/>
              </a:ext>
            </a:extLst>
          </p:cNvPr>
          <p:cNvSpPr txBox="1"/>
          <p:nvPr/>
        </p:nvSpPr>
        <p:spPr>
          <a:xfrm>
            <a:off x="578408" y="1073545"/>
            <a:ext cx="9609814"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Once objects, facets and relations required by end users are available in particular models,</a:t>
            </a:r>
            <a:br>
              <a:rPr kumimoji="0" lang="en-US" sz="1800" b="0" i="0" u="none" strike="noStrike" kern="1200" cap="none" spc="0" normalizeH="0" baseline="0" noProof="0" dirty="0">
                <a:ln>
                  <a:noFill/>
                </a:ln>
                <a:effectLst/>
                <a:uLnTx/>
                <a:uFillTx/>
                <a:latin typeface="Calibri" panose="020F0502020204030204"/>
                <a:ea typeface="+mn-ea"/>
                <a:cs typeface="+mn-cs"/>
              </a:rPr>
            </a:br>
            <a:r>
              <a:rPr kumimoji="0" lang="en-US" sz="1800" b="0" i="0" u="none" strike="noStrike" kern="1200" cap="none" spc="0" normalizeH="0" baseline="0" noProof="0" dirty="0">
                <a:ln>
                  <a:noFill/>
                </a:ln>
                <a:effectLst/>
                <a:uLnTx/>
                <a:uFillTx/>
                <a:latin typeface="Calibri" panose="020F0502020204030204"/>
                <a:ea typeface="+mn-ea"/>
                <a:cs typeface="+mn-cs"/>
              </a:rPr>
              <a:t>the challenge is to combine consistently the “parts” yielded by those models: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e.g. combine geometry from IFC with functional aspect from RTM and logical aspect from </a:t>
            </a:r>
            <a:r>
              <a:rPr kumimoji="0" lang="en-US" sz="1800" b="0" i="0" u="none" strike="noStrike" kern="1200" cap="none" spc="0" normalizeH="0" baseline="0" noProof="0" dirty="0" err="1">
                <a:ln>
                  <a:noFill/>
                </a:ln>
                <a:effectLst/>
                <a:uLnTx/>
                <a:uFillTx/>
                <a:latin typeface="Calibri" panose="020F0502020204030204"/>
                <a:ea typeface="+mn-ea"/>
                <a:cs typeface="+mn-cs"/>
              </a:rPr>
              <a:t>Eulynx</a:t>
            </a:r>
            <a:r>
              <a:rPr kumimoji="0" lang="en-US" sz="1800" b="0" i="0" u="none" strike="noStrike" kern="1200" cap="none" spc="0" normalizeH="0" baseline="0" noProof="0" dirty="0">
                <a:ln>
                  <a:noFill/>
                </a:ln>
                <a:effectLst/>
                <a:uLnTx/>
                <a:uFillTx/>
                <a:latin typeface="Calibri" panose="020F0502020204030204"/>
                <a:ea typeface="+mn-ea"/>
                <a:cs typeface="+mn-cs"/>
              </a:rPr>
              <a:t> ?</a:t>
            </a:r>
          </a:p>
        </p:txBody>
      </p:sp>
      <p:sp>
        <p:nvSpPr>
          <p:cNvPr id="7" name="ZoneTexte 11">
            <a:extLst>
              <a:ext uri="{FF2B5EF4-FFF2-40B4-BE49-F238E27FC236}">
                <a16:creationId xmlns:a16="http://schemas.microsoft.com/office/drawing/2014/main" id="{083B4109-ABCB-4088-AA63-888504F63115}"/>
              </a:ext>
            </a:extLst>
          </p:cNvPr>
          <p:cNvSpPr txBox="1"/>
          <p:nvPr/>
        </p:nvSpPr>
        <p:spPr>
          <a:xfrm>
            <a:off x="637897" y="2017061"/>
            <a:ext cx="1045874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Conditions for combination of models are </a:t>
            </a:r>
          </a:p>
          <a:p>
            <a:pPr marL="285750" lvl="0" indent="-285750">
              <a:buFontTx/>
              <a:buChar char="-"/>
            </a:pPr>
            <a:r>
              <a:rPr kumimoji="0" lang="en-US" sz="1800" b="1" i="0" u="none" strike="noStrike" kern="1200" cap="none" spc="0" normalizeH="0" baseline="0" noProof="0" dirty="0">
                <a:ln>
                  <a:noFill/>
                </a:ln>
                <a:effectLst/>
                <a:uLnTx/>
                <a:uFillTx/>
                <a:latin typeface="Calibri" panose="020F0502020204030204"/>
                <a:ea typeface="+mn-ea"/>
                <a:cs typeface="+mn-cs"/>
              </a:rPr>
              <a:t>Unambiguous semantics </a:t>
            </a:r>
            <a:r>
              <a:rPr lang="en-US" dirty="0">
                <a:latin typeface="Calibri" panose="020F0502020204030204"/>
                <a:sym typeface="Wingdings" panose="05000000000000000000" pitchFamily="2" charset="2"/>
              </a:rPr>
              <a:t> ensure all leading projects use and feed </a:t>
            </a:r>
            <a:r>
              <a:rPr lang="en-US" dirty="0" err="1">
                <a:latin typeface="Calibri" panose="020F0502020204030204"/>
                <a:sym typeface="Wingdings" panose="05000000000000000000" pitchFamily="2" charset="2"/>
              </a:rPr>
              <a:t>OntoRail</a:t>
            </a:r>
            <a:endParaRPr kumimoji="0" lang="en-US" sz="1800" b="1" i="0" u="none" strike="noStrike" kern="1200" cap="none" spc="0" normalizeH="0" baseline="0" noProof="0" dirty="0">
              <a:ln>
                <a:noFill/>
              </a:ln>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effectLst/>
                <a:uLnTx/>
                <a:uFillTx/>
                <a:latin typeface="Calibri" panose="020F0502020204030204"/>
                <a:ea typeface="+mn-ea"/>
                <a:cs typeface="+mn-cs"/>
              </a:rPr>
              <a:t>Unicity of objects </a:t>
            </a:r>
            <a:r>
              <a:rPr kumimoji="0" lang="en-US" sz="1800" b="0" i="0" u="none" strike="noStrike" kern="1200" cap="none" spc="0" normalizeH="0" baseline="0" noProof="0" dirty="0">
                <a:ln>
                  <a:noFill/>
                </a:ln>
                <a:effectLst/>
                <a:uLnTx/>
                <a:uFillTx/>
                <a:latin typeface="Calibri" panose="020F0502020204030204"/>
                <a:ea typeface="+mn-ea"/>
                <a:cs typeface="+mn-cs"/>
              </a:rPr>
              <a:t>involved in related models</a:t>
            </a:r>
            <a:endParaRPr kumimoji="0" lang="en-US" sz="1800" b="0" i="0" u="none" strike="noStrike" kern="1200" cap="none" spc="0" normalizeH="0" baseline="0" noProof="0" dirty="0">
              <a:ln>
                <a:noFill/>
              </a:ln>
              <a:effectLst/>
              <a:uLnTx/>
              <a:uFillTx/>
              <a:latin typeface="Calibri" panose="020F0502020204030204"/>
              <a:ea typeface="+mn-ea"/>
              <a:cs typeface="+mn-cs"/>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sym typeface="Wingdings" panose="05000000000000000000" pitchFamily="2" charset="2"/>
              </a:rPr>
              <a:t>Capability to </a:t>
            </a:r>
            <a:r>
              <a:rPr kumimoji="0" lang="en-US" sz="1800" b="1" i="0" u="none" strike="noStrike" kern="1200" cap="none" spc="0" normalizeH="0" baseline="0" noProof="0" dirty="0">
                <a:ln>
                  <a:noFill/>
                </a:ln>
                <a:effectLst/>
                <a:uLnTx/>
                <a:uFillTx/>
                <a:latin typeface="Calibri" panose="020F0502020204030204"/>
                <a:ea typeface="+mn-ea"/>
                <a:cs typeface="+mn-cs"/>
                <a:sym typeface="Wingdings" panose="05000000000000000000" pitchFamily="2" charset="2"/>
              </a:rPr>
              <a:t>combine relations</a:t>
            </a:r>
            <a:r>
              <a:rPr kumimoji="0" lang="en-US" sz="1800" b="1" i="0" u="none" strike="noStrike" kern="1200" cap="none" spc="0" normalizeH="0" baseline="0" noProof="0" dirty="0">
                <a:ln>
                  <a:noFill/>
                </a:ln>
                <a:effectLst/>
                <a:uLnTx/>
                <a:uFillTx/>
                <a:latin typeface="Calibri" panose="020F0502020204030204"/>
                <a:ea typeface="+mn-ea"/>
                <a:cs typeface="+mn-cs"/>
              </a:rPr>
              <a:t> from multiple models </a:t>
            </a:r>
          </a:p>
        </p:txBody>
      </p:sp>
      <p:grpSp>
        <p:nvGrpSpPr>
          <p:cNvPr id="8" name="Groupe 90">
            <a:extLst>
              <a:ext uri="{FF2B5EF4-FFF2-40B4-BE49-F238E27FC236}">
                <a16:creationId xmlns:a16="http://schemas.microsoft.com/office/drawing/2014/main" id="{2E0D0969-4B6C-44D5-8414-53C4E6401C84}"/>
              </a:ext>
            </a:extLst>
          </p:cNvPr>
          <p:cNvGrpSpPr/>
          <p:nvPr/>
        </p:nvGrpSpPr>
        <p:grpSpPr>
          <a:xfrm>
            <a:off x="8206301" y="2698478"/>
            <a:ext cx="2711669" cy="1587062"/>
            <a:chOff x="9122979" y="3289738"/>
            <a:chExt cx="2711669" cy="1587062"/>
          </a:xfrm>
        </p:grpSpPr>
        <p:sp>
          <p:nvSpPr>
            <p:cNvPr id="12" name="Rectangle 11">
              <a:extLst>
                <a:ext uri="{FF2B5EF4-FFF2-40B4-BE49-F238E27FC236}">
                  <a16:creationId xmlns:a16="http://schemas.microsoft.com/office/drawing/2014/main" id="{95848905-9769-402E-9D7F-B2CFCB445DBA}"/>
                </a:ext>
              </a:extLst>
            </p:cNvPr>
            <p:cNvSpPr/>
            <p:nvPr/>
          </p:nvSpPr>
          <p:spPr>
            <a:xfrm>
              <a:off x="9122979" y="3289738"/>
              <a:ext cx="2711669" cy="1587062"/>
            </a:xfrm>
            <a:prstGeom prst="rect">
              <a:avLst/>
            </a:prstGeom>
            <a:noFill/>
            <a:ln w="12700" cap="flat" cmpd="sng" algn="ctr">
              <a:solidFill>
                <a:sysClr val="window" lastClr="FFFFFF">
                  <a:lumMod val="65000"/>
                </a:sys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3" name="Ellipse 15">
              <a:extLst>
                <a:ext uri="{FF2B5EF4-FFF2-40B4-BE49-F238E27FC236}">
                  <a16:creationId xmlns:a16="http://schemas.microsoft.com/office/drawing/2014/main" id="{3895F0FB-6822-4CED-8243-DA97859C14AA}"/>
                </a:ext>
              </a:extLst>
            </p:cNvPr>
            <p:cNvSpPr/>
            <p:nvPr/>
          </p:nvSpPr>
          <p:spPr>
            <a:xfrm>
              <a:off x="9229632" y="3749720"/>
              <a:ext cx="720435" cy="720435"/>
            </a:xfrm>
            <a:prstGeom prst="ellipse">
              <a:avLst/>
            </a:prstGeom>
            <a:solidFill>
              <a:srgbClr val="5B9BD5"/>
            </a:solidFill>
            <a:ln w="12700" cap="flat" cmpd="sng" algn="ctr">
              <a:solidFill>
                <a:srgbClr val="5B9BD5">
                  <a:shade val="50000"/>
                </a:srgbClr>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alibri" panose="020F0502020204030204"/>
                  <a:ea typeface="+mn-ea"/>
                  <a:cs typeface="+mn-cs"/>
                </a:rPr>
                <a:t>Object A</a:t>
              </a:r>
            </a:p>
          </p:txBody>
        </p:sp>
        <p:cxnSp>
          <p:nvCxnSpPr>
            <p:cNvPr id="14" name="Connecteur en arc 20">
              <a:extLst>
                <a:ext uri="{FF2B5EF4-FFF2-40B4-BE49-F238E27FC236}">
                  <a16:creationId xmlns:a16="http://schemas.microsoft.com/office/drawing/2014/main" id="{62918912-F045-4D67-9586-F345C615AF63}"/>
                </a:ext>
              </a:extLst>
            </p:cNvPr>
            <p:cNvCxnSpPr>
              <a:stCxn id="19" idx="0"/>
              <a:endCxn id="13" idx="0"/>
            </p:cNvCxnSpPr>
            <p:nvPr/>
          </p:nvCxnSpPr>
          <p:spPr>
            <a:xfrm rot="16200000" flipV="1">
              <a:off x="10477498" y="2862073"/>
              <a:ext cx="1" cy="1775296"/>
            </a:xfrm>
            <a:prstGeom prst="curvedConnector3">
              <a:avLst>
                <a:gd name="adj1" fmla="val 22860100000"/>
              </a:avLst>
            </a:prstGeom>
            <a:noFill/>
            <a:ln w="6350" cap="flat" cmpd="sng" algn="ctr">
              <a:solidFill>
                <a:srgbClr val="5B9BD5"/>
              </a:solidFill>
              <a:prstDash val="solid"/>
              <a:miter lim="800000"/>
            </a:ln>
            <a:effectLst/>
          </p:spPr>
        </p:cxnSp>
        <p:cxnSp>
          <p:nvCxnSpPr>
            <p:cNvPr id="15" name="Connecteur en arc 21">
              <a:extLst>
                <a:ext uri="{FF2B5EF4-FFF2-40B4-BE49-F238E27FC236}">
                  <a16:creationId xmlns:a16="http://schemas.microsoft.com/office/drawing/2014/main" id="{333BA3B7-5A5D-498A-A8E4-A0288C5B2CA6}"/>
                </a:ext>
              </a:extLst>
            </p:cNvPr>
            <p:cNvCxnSpPr>
              <a:stCxn id="13" idx="6"/>
              <a:endCxn id="19" idx="2"/>
            </p:cNvCxnSpPr>
            <p:nvPr/>
          </p:nvCxnSpPr>
          <p:spPr>
            <a:xfrm>
              <a:off x="9950067" y="4109938"/>
              <a:ext cx="1054861" cy="1"/>
            </a:xfrm>
            <a:prstGeom prst="curvedConnector3">
              <a:avLst>
                <a:gd name="adj1" fmla="val 50000"/>
              </a:avLst>
            </a:prstGeom>
            <a:noFill/>
            <a:ln w="6350" cap="flat" cmpd="sng" algn="ctr">
              <a:solidFill>
                <a:srgbClr val="5B9BD5"/>
              </a:solidFill>
              <a:prstDash val="solid"/>
              <a:miter lim="800000"/>
            </a:ln>
            <a:effectLst/>
          </p:spPr>
        </p:cxnSp>
        <p:cxnSp>
          <p:nvCxnSpPr>
            <p:cNvPr id="16" name="Connecteur en arc 23">
              <a:extLst>
                <a:ext uri="{FF2B5EF4-FFF2-40B4-BE49-F238E27FC236}">
                  <a16:creationId xmlns:a16="http://schemas.microsoft.com/office/drawing/2014/main" id="{80F8A824-CB03-401F-9693-4D6A3FF5BE21}"/>
                </a:ext>
              </a:extLst>
            </p:cNvPr>
            <p:cNvCxnSpPr>
              <a:stCxn id="13" idx="4"/>
              <a:endCxn id="19" idx="4"/>
            </p:cNvCxnSpPr>
            <p:nvPr/>
          </p:nvCxnSpPr>
          <p:spPr>
            <a:xfrm rot="16200000" flipH="1">
              <a:off x="10477498" y="3582507"/>
              <a:ext cx="1" cy="1775296"/>
            </a:xfrm>
            <a:prstGeom prst="curvedConnector3">
              <a:avLst>
                <a:gd name="adj1" fmla="val 22860100000"/>
              </a:avLst>
            </a:prstGeom>
            <a:noFill/>
            <a:ln w="6350" cap="flat" cmpd="sng" algn="ctr">
              <a:solidFill>
                <a:srgbClr val="5B9BD5"/>
              </a:solidFill>
              <a:prstDash val="solid"/>
              <a:miter lim="800000"/>
            </a:ln>
            <a:effectLst/>
          </p:spPr>
        </p:cxnSp>
        <p:pic>
          <p:nvPicPr>
            <p:cNvPr id="17" name="Image 32">
              <a:extLst>
                <a:ext uri="{FF2B5EF4-FFF2-40B4-BE49-F238E27FC236}">
                  <a16:creationId xmlns:a16="http://schemas.microsoft.com/office/drawing/2014/main" id="{86C394D7-BB21-4D44-8EAC-0D13ECE1C8E0}"/>
                </a:ext>
              </a:extLst>
            </p:cNvPr>
            <p:cNvPicPr>
              <a:picLocks noChangeAspect="1"/>
            </p:cNvPicPr>
            <p:nvPr/>
          </p:nvPicPr>
          <p:blipFill>
            <a:blip r:embed="rId2"/>
            <a:stretch>
              <a:fillRect/>
            </a:stretch>
          </p:blipFill>
          <p:spPr>
            <a:xfrm>
              <a:off x="10334188" y="3369849"/>
              <a:ext cx="247259" cy="244859"/>
            </a:xfrm>
            <a:prstGeom prst="rect">
              <a:avLst/>
            </a:prstGeom>
          </p:spPr>
        </p:pic>
        <p:pic>
          <p:nvPicPr>
            <p:cNvPr id="18" name="Image 37">
              <a:extLst>
                <a:ext uri="{FF2B5EF4-FFF2-40B4-BE49-F238E27FC236}">
                  <a16:creationId xmlns:a16="http://schemas.microsoft.com/office/drawing/2014/main" id="{A7074E02-6964-4E1A-9838-70ABBDADED5C}"/>
                </a:ext>
              </a:extLst>
            </p:cNvPr>
            <p:cNvPicPr>
              <a:picLocks noChangeAspect="1"/>
            </p:cNvPicPr>
            <p:nvPr/>
          </p:nvPicPr>
          <p:blipFill>
            <a:blip r:embed="rId3"/>
            <a:stretch>
              <a:fillRect/>
            </a:stretch>
          </p:blipFill>
          <p:spPr>
            <a:xfrm>
              <a:off x="10311576" y="4015892"/>
              <a:ext cx="331843" cy="188095"/>
            </a:xfrm>
            <a:prstGeom prst="rect">
              <a:avLst/>
            </a:prstGeom>
          </p:spPr>
        </p:pic>
        <p:sp>
          <p:nvSpPr>
            <p:cNvPr id="19" name="Ellipse 38">
              <a:extLst>
                <a:ext uri="{FF2B5EF4-FFF2-40B4-BE49-F238E27FC236}">
                  <a16:creationId xmlns:a16="http://schemas.microsoft.com/office/drawing/2014/main" id="{ABCD8A72-CB5A-48E5-8765-19FB0BFF021E}"/>
                </a:ext>
              </a:extLst>
            </p:cNvPr>
            <p:cNvSpPr/>
            <p:nvPr/>
          </p:nvSpPr>
          <p:spPr>
            <a:xfrm>
              <a:off x="11004928" y="3749721"/>
              <a:ext cx="720435" cy="720435"/>
            </a:xfrm>
            <a:prstGeom prst="ellipse">
              <a:avLst/>
            </a:prstGeom>
            <a:solidFill>
              <a:srgbClr val="5B9BD5"/>
            </a:solidFill>
            <a:ln w="12700" cap="flat" cmpd="sng" algn="ctr">
              <a:solidFill>
                <a:srgbClr val="5B9BD5">
                  <a:shade val="50000"/>
                </a:srgbClr>
              </a:solid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alibri" panose="020F0502020204030204"/>
                  <a:ea typeface="+mn-ea"/>
                  <a:cs typeface="+mn-cs"/>
                </a:rPr>
                <a:t>Object B</a:t>
              </a:r>
            </a:p>
          </p:txBody>
        </p:sp>
        <p:pic>
          <p:nvPicPr>
            <p:cNvPr id="20" name="Image 40">
              <a:extLst>
                <a:ext uri="{FF2B5EF4-FFF2-40B4-BE49-F238E27FC236}">
                  <a16:creationId xmlns:a16="http://schemas.microsoft.com/office/drawing/2014/main" id="{8B5A044A-D384-4F10-B16D-2368B99F7BB1}"/>
                </a:ext>
              </a:extLst>
            </p:cNvPr>
            <p:cNvPicPr>
              <a:picLocks noChangeAspect="1"/>
            </p:cNvPicPr>
            <p:nvPr/>
          </p:nvPicPr>
          <p:blipFill>
            <a:blip r:embed="rId4"/>
            <a:stretch>
              <a:fillRect/>
            </a:stretch>
          </p:blipFill>
          <p:spPr>
            <a:xfrm>
              <a:off x="10370959" y="4590275"/>
              <a:ext cx="214362" cy="214362"/>
            </a:xfrm>
            <a:prstGeom prst="rect">
              <a:avLst/>
            </a:prstGeom>
          </p:spPr>
        </p:pic>
      </p:grpSp>
      <p:sp>
        <p:nvSpPr>
          <p:cNvPr id="9" name="ZoneTexte 88">
            <a:extLst>
              <a:ext uri="{FF2B5EF4-FFF2-40B4-BE49-F238E27FC236}">
                <a16:creationId xmlns:a16="http://schemas.microsoft.com/office/drawing/2014/main" id="{7AACB3E9-A3EE-4B50-B2AA-2493EC19CCF7}"/>
              </a:ext>
            </a:extLst>
          </p:cNvPr>
          <p:cNvSpPr txBox="1"/>
          <p:nvPr/>
        </p:nvSpPr>
        <p:spPr>
          <a:xfrm>
            <a:off x="1226930" y="3205406"/>
            <a:ext cx="6147692"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Considering Classes A and B shared by RTM, Eulynx and IFC models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effectLst/>
                <a:uLnTx/>
                <a:uFillTx/>
                <a:latin typeface="Calibri" panose="020F0502020204030204"/>
                <a:ea typeface="+mn-ea"/>
                <a:cs typeface="+mn-cs"/>
              </a:rPr>
              <a:t>Functional relations between A and B are modeled in RTM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effectLst/>
                <a:uLnTx/>
                <a:uFillTx/>
                <a:latin typeface="Calibri" panose="020F0502020204030204"/>
                <a:ea typeface="+mn-ea"/>
                <a:cs typeface="+mn-cs"/>
              </a:rPr>
              <a:t>Spatial and geometry relations are modeled in IFC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effectLst/>
                <a:uLnTx/>
                <a:uFillTx/>
                <a:latin typeface="Calibri" panose="020F0502020204030204"/>
                <a:ea typeface="+mn-ea"/>
                <a:cs typeface="+mn-cs"/>
              </a:rPr>
              <a:t>Logical relations and behavior are modelled in Eulynx</a:t>
            </a:r>
          </a:p>
        </p:txBody>
      </p:sp>
      <p:sp>
        <p:nvSpPr>
          <p:cNvPr id="10" name="ZoneTexte 95">
            <a:extLst>
              <a:ext uri="{FF2B5EF4-FFF2-40B4-BE49-F238E27FC236}">
                <a16:creationId xmlns:a16="http://schemas.microsoft.com/office/drawing/2014/main" id="{1EB75D8B-F110-4C65-B2C1-832ED5E00E13}"/>
              </a:ext>
            </a:extLst>
          </p:cNvPr>
          <p:cNvSpPr txBox="1"/>
          <p:nvPr/>
        </p:nvSpPr>
        <p:spPr>
          <a:xfrm>
            <a:off x="505774" y="4400038"/>
            <a:ext cx="11333597"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Currently all standardization projects are modelling using UML or </a:t>
            </a:r>
            <a:r>
              <a:rPr kumimoji="0" lang="en-US" sz="1600" b="0" i="0" u="none" strike="noStrike" kern="1200" cap="none" spc="0" normalizeH="0" baseline="0" noProof="0" dirty="0" err="1">
                <a:ln>
                  <a:noFill/>
                </a:ln>
                <a:effectLst/>
                <a:uLnTx/>
                <a:uFillTx/>
                <a:latin typeface="Calibri" panose="020F0502020204030204"/>
                <a:ea typeface="+mn-ea"/>
                <a:cs typeface="+mn-cs"/>
              </a:rPr>
              <a:t>SysML</a:t>
            </a:r>
            <a:r>
              <a:rPr kumimoji="0" lang="en-US" sz="1600" b="0" i="0" u="none" strike="noStrike" kern="1200" cap="none" spc="0" normalizeH="0" baseline="0" noProof="0" dirty="0">
                <a:ln>
                  <a:noFill/>
                </a:ln>
                <a:effectLst/>
                <a:uLnTx/>
                <a:uFillTx/>
                <a:latin typeface="Calibri" panose="020F0502020204030204"/>
                <a:ea typeface="+mn-ea"/>
                <a:cs typeface="+mn-cs"/>
              </a:rPr>
              <a:t>, were relations are modeled using a graphical representation. Those graphics can be translated in machine readable language called XMI files (xml), but translation is not standard and XMI files are not always compatible. Moreover the extraction from multiple models, of the only relations required for a usage, will be a fastidious work.</a:t>
            </a:r>
          </a:p>
        </p:txBody>
      </p:sp>
      <p:sp>
        <p:nvSpPr>
          <p:cNvPr id="11" name="ZoneTexte 96">
            <a:extLst>
              <a:ext uri="{FF2B5EF4-FFF2-40B4-BE49-F238E27FC236}">
                <a16:creationId xmlns:a16="http://schemas.microsoft.com/office/drawing/2014/main" id="{8E7AA421-3245-4670-80E1-CFBDB80B3DCE}"/>
              </a:ext>
            </a:extLst>
          </p:cNvPr>
          <p:cNvSpPr txBox="1"/>
          <p:nvPr/>
        </p:nvSpPr>
        <p:spPr>
          <a:xfrm>
            <a:off x="505773" y="5551646"/>
            <a:ext cx="11333597" cy="830997"/>
          </a:xfrm>
          <a:prstGeom prst="rect">
            <a:avLst/>
          </a:prstGeom>
          <a:solidFill>
            <a:srgbClr val="FFC000">
              <a:lumMod val="20000"/>
              <a:lumOff val="8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 solution for CDM to manage those relations independently from each other, while providing capabilities for extracting, and combining, “what I need for my specific usage” could be to translate all standard models as ontologies in RDF format, handle as a global graph model, and managed in a dedicated repository (</a:t>
            </a:r>
            <a:r>
              <a:rPr kumimoji="0" lang="en-US"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triplestore</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28747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28481" y="262708"/>
            <a:ext cx="6692756" cy="6378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3525" indent="-263525"/>
            <a:endParaRPr lang="en-US" sz="2800" b="1" dirty="0">
              <a:solidFill>
                <a:srgbClr val="000090"/>
              </a:solidFill>
              <a:latin typeface="Arial" panose="020B0604020202020204" pitchFamily="34" charset="0"/>
              <a:ea typeface="Calibri" panose="020F0502020204030204" pitchFamily="34" charset="0"/>
              <a:cs typeface="Arial" panose="020B0604020202020204" pitchFamily="34" charset="0"/>
            </a:endParaRPr>
          </a:p>
        </p:txBody>
      </p:sp>
      <p:sp>
        <p:nvSpPr>
          <p:cNvPr id="5" name="Title 4">
            <a:extLst>
              <a:ext uri="{FF2B5EF4-FFF2-40B4-BE49-F238E27FC236}">
                <a16:creationId xmlns:a16="http://schemas.microsoft.com/office/drawing/2014/main" id="{CB60531B-603A-405A-BCBF-4F62D4C33881}"/>
              </a:ext>
            </a:extLst>
          </p:cNvPr>
          <p:cNvSpPr>
            <a:spLocks noGrp="1"/>
          </p:cNvSpPr>
          <p:nvPr>
            <p:ph type="title"/>
          </p:nvPr>
        </p:nvSpPr>
        <p:spPr>
          <a:xfrm>
            <a:off x="646111" y="452718"/>
            <a:ext cx="9643711" cy="1400530"/>
          </a:xfrm>
        </p:spPr>
        <p:txBody>
          <a:bodyPr/>
          <a:lstStyle/>
          <a:p>
            <a:r>
              <a:rPr lang="en-US" sz="4400" dirty="0">
                <a:solidFill>
                  <a:schemeClr val="tx1"/>
                </a:solidFill>
                <a:latin typeface="Arial" panose="020B0604020202020204" pitchFamily="34" charset="0"/>
                <a:ea typeface="Calibri" panose="020F0502020204030204" pitchFamily="34" charset="0"/>
                <a:cs typeface="Arial" panose="020B0604020202020204" pitchFamily="34" charset="0"/>
              </a:rPr>
              <a:t>Conditions for a successful federation</a:t>
            </a:r>
            <a:endParaRPr lang="en-US" dirty="0">
              <a:solidFill>
                <a:schemeClr val="tx1"/>
              </a:solidFill>
            </a:endParaRPr>
          </a:p>
        </p:txBody>
      </p:sp>
      <p:sp>
        <p:nvSpPr>
          <p:cNvPr id="6" name="Content Placeholder 5">
            <a:extLst>
              <a:ext uri="{FF2B5EF4-FFF2-40B4-BE49-F238E27FC236}">
                <a16:creationId xmlns:a16="http://schemas.microsoft.com/office/drawing/2014/main" id="{CD7F7F80-4206-4BC8-A9F0-1BC1291FFD06}"/>
              </a:ext>
            </a:extLst>
          </p:cNvPr>
          <p:cNvSpPr>
            <a:spLocks noGrp="1"/>
          </p:cNvSpPr>
          <p:nvPr>
            <p:ph idx="1"/>
          </p:nvPr>
        </p:nvSpPr>
        <p:spPr>
          <a:xfrm>
            <a:off x="696912" y="1947333"/>
            <a:ext cx="9508244" cy="4261556"/>
          </a:xfrm>
        </p:spPr>
        <p:txBody>
          <a:bodyPr>
            <a:noAutofit/>
          </a:bodyPr>
          <a:lstStyle/>
          <a:p>
            <a:pPr>
              <a:lnSpc>
                <a:spcPct val="150000"/>
              </a:lnSpc>
              <a:buFont typeface="Wingdings" panose="05000000000000000000" pitchFamily="2" charset="2"/>
              <a:buChar char="Ø"/>
            </a:pPr>
            <a:r>
              <a:rPr lang="en-US" sz="1800" dirty="0"/>
              <a:t>Keep projects aligned on vision (consistency, complementarity)</a:t>
            </a:r>
          </a:p>
          <a:p>
            <a:pPr>
              <a:lnSpc>
                <a:spcPct val="150000"/>
              </a:lnSpc>
              <a:buFont typeface="Wingdings" panose="05000000000000000000" pitchFamily="2" charset="2"/>
              <a:buChar char="Ø"/>
            </a:pPr>
            <a:r>
              <a:rPr lang="en-US" sz="1800" dirty="0"/>
              <a:t>Align the conditions and toolsets used by each project to support the vision (e.g. responsibilities, Ontorail feed/usage, procedures for ontology extraction or model transformation… ) </a:t>
            </a:r>
            <a:r>
              <a:rPr lang="en-US" sz="1800" dirty="0">
                <a:sym typeface="Wingdings" panose="05000000000000000000" pitchFamily="2" charset="2"/>
              </a:rPr>
              <a:t> modelling handbook</a:t>
            </a:r>
            <a:endParaRPr lang="en-US" sz="1800" dirty="0"/>
          </a:p>
          <a:p>
            <a:pPr>
              <a:lnSpc>
                <a:spcPct val="150000"/>
              </a:lnSpc>
              <a:buFont typeface="Wingdings" panose="05000000000000000000" pitchFamily="2" charset="2"/>
              <a:buChar char="Ø"/>
            </a:pPr>
            <a:r>
              <a:rPr lang="en-US" sz="1800" dirty="0"/>
              <a:t>Ensure and control implementation of decisions;</a:t>
            </a:r>
            <a:br>
              <a:rPr lang="en-US" sz="1800" dirty="0"/>
            </a:br>
            <a:r>
              <a:rPr lang="en-US" sz="1800" dirty="0"/>
              <a:t>organize arbitration when necessary</a:t>
            </a:r>
          </a:p>
          <a:p>
            <a:pPr>
              <a:lnSpc>
                <a:spcPct val="150000"/>
              </a:lnSpc>
              <a:buFont typeface="Wingdings" panose="05000000000000000000" pitchFamily="2" charset="2"/>
              <a:buChar char="Ø"/>
            </a:pPr>
            <a:r>
              <a:rPr lang="en-US" sz="1800" dirty="0"/>
              <a:t>Offer ‘one stop shops’ to developers and other users, including support and means for feedback (model enrichment to follow pace of technology)</a:t>
            </a:r>
          </a:p>
        </p:txBody>
      </p:sp>
      <p:sp>
        <p:nvSpPr>
          <p:cNvPr id="7" name="Slide Number Placeholder 6">
            <a:extLst>
              <a:ext uri="{FF2B5EF4-FFF2-40B4-BE49-F238E27FC236}">
                <a16:creationId xmlns:a16="http://schemas.microsoft.com/office/drawing/2014/main" id="{332D102D-558B-4E24-AC43-9247A94A9A58}"/>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90374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47528-DDF0-491C-913F-A0A9DBB65BA6}"/>
              </a:ext>
            </a:extLst>
          </p:cNvPr>
          <p:cNvSpPr>
            <a:spLocks noGrp="1"/>
          </p:cNvSpPr>
          <p:nvPr>
            <p:ph type="title"/>
          </p:nvPr>
        </p:nvSpPr>
        <p:spPr/>
        <p:txBody>
          <a:bodyPr/>
          <a:lstStyle/>
          <a:p>
            <a:r>
              <a:rPr lang="fr-FR" dirty="0"/>
              <a:t>RailTopoModel</a:t>
            </a:r>
            <a:endParaRPr lang="en-US" dirty="0"/>
          </a:p>
        </p:txBody>
      </p:sp>
      <p:sp>
        <p:nvSpPr>
          <p:cNvPr id="5" name="Text Placeholder 4">
            <a:extLst>
              <a:ext uri="{FF2B5EF4-FFF2-40B4-BE49-F238E27FC236}">
                <a16:creationId xmlns:a16="http://schemas.microsoft.com/office/drawing/2014/main" id="{C5DE8FE9-BB93-4C34-A8A0-6A457FA26E5A}"/>
              </a:ext>
            </a:extLst>
          </p:cNvPr>
          <p:cNvSpPr>
            <a:spLocks noGrp="1"/>
          </p:cNvSpPr>
          <p:nvPr>
            <p:ph type="body" idx="1"/>
          </p:nvPr>
        </p:nvSpPr>
        <p:spPr/>
        <p:txBody>
          <a:bodyPr/>
          <a:lstStyle/>
          <a:p>
            <a:r>
              <a:rPr lang="en-US" dirty="0"/>
              <a:t>Some insights</a:t>
            </a:r>
          </a:p>
        </p:txBody>
      </p:sp>
      <p:sp>
        <p:nvSpPr>
          <p:cNvPr id="6" name="Slide Number Placeholder 5">
            <a:extLst>
              <a:ext uri="{FF2B5EF4-FFF2-40B4-BE49-F238E27FC236}">
                <a16:creationId xmlns:a16="http://schemas.microsoft.com/office/drawing/2014/main" id="{4E913268-9550-4179-9468-BAE227FC992E}"/>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882476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5C328-DEFA-40A5-9606-A6C0F98401B0}"/>
              </a:ext>
            </a:extLst>
          </p:cNvPr>
          <p:cNvSpPr>
            <a:spLocks noGrp="1"/>
          </p:cNvSpPr>
          <p:nvPr>
            <p:ph type="title"/>
          </p:nvPr>
        </p:nvSpPr>
        <p:spPr/>
        <p:txBody>
          <a:bodyPr/>
          <a:lstStyle/>
          <a:p>
            <a:r>
              <a:rPr lang="fr-FR" dirty="0"/>
              <a:t>Conclusion</a:t>
            </a:r>
            <a:endParaRPr lang="en-US" dirty="0"/>
          </a:p>
        </p:txBody>
      </p:sp>
      <p:sp>
        <p:nvSpPr>
          <p:cNvPr id="3" name="Content Placeholder 2">
            <a:extLst>
              <a:ext uri="{FF2B5EF4-FFF2-40B4-BE49-F238E27FC236}">
                <a16:creationId xmlns:a16="http://schemas.microsoft.com/office/drawing/2014/main" id="{6DE04B37-FC07-4C59-846D-0742F5185C2B}"/>
              </a:ext>
            </a:extLst>
          </p:cNvPr>
          <p:cNvSpPr>
            <a:spLocks noGrp="1"/>
          </p:cNvSpPr>
          <p:nvPr>
            <p:ph idx="1"/>
          </p:nvPr>
        </p:nvSpPr>
        <p:spPr>
          <a:xfrm>
            <a:off x="1103312" y="2052918"/>
            <a:ext cx="9404723" cy="4195481"/>
          </a:xfrm>
        </p:spPr>
        <p:txBody>
          <a:bodyPr/>
          <a:lstStyle/>
          <a:p>
            <a:r>
              <a:rPr lang="en-US" dirty="0"/>
              <a:t>Develop standards, develop on standards, and forget about « the standard that will replace all standards »</a:t>
            </a:r>
          </a:p>
          <a:p>
            <a:r>
              <a:rPr lang="en-US" dirty="0"/>
              <a:t>Open collaboration is the key to success</a:t>
            </a:r>
          </a:p>
          <a:p>
            <a:r>
              <a:rPr lang="en-US" dirty="0"/>
              <a:t>Create an academic network for collaborative railway digitalization:</a:t>
            </a:r>
          </a:p>
          <a:p>
            <a:pPr lvl="1"/>
            <a:r>
              <a:rPr lang="en-US" dirty="0"/>
              <a:t>knowledge management,</a:t>
            </a:r>
          </a:p>
          <a:p>
            <a:pPr lvl="1"/>
            <a:r>
              <a:rPr lang="en-US" dirty="0"/>
              <a:t>modelling, model transformation,</a:t>
            </a:r>
          </a:p>
          <a:p>
            <a:pPr lvl="1"/>
            <a:r>
              <a:rPr lang="en-US" dirty="0"/>
              <a:t>open source software,</a:t>
            </a:r>
          </a:p>
          <a:p>
            <a:pPr lvl="1"/>
            <a:r>
              <a:rPr lang="en-US" dirty="0"/>
              <a:t>Usage of the above.</a:t>
            </a:r>
          </a:p>
        </p:txBody>
      </p:sp>
      <p:sp>
        <p:nvSpPr>
          <p:cNvPr id="4" name="Slide Number Placeholder 3">
            <a:extLst>
              <a:ext uri="{FF2B5EF4-FFF2-40B4-BE49-F238E27FC236}">
                <a16:creationId xmlns:a16="http://schemas.microsoft.com/office/drawing/2014/main" id="{A1905A02-D3F1-4FBF-9DB9-9A848BEB00B8}"/>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378294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Further information</a:t>
            </a:r>
          </a:p>
        </p:txBody>
      </p:sp>
      <p:sp>
        <p:nvSpPr>
          <p:cNvPr id="3" name="Espace réservé du contenu 2"/>
          <p:cNvSpPr>
            <a:spLocks noGrp="1"/>
          </p:cNvSpPr>
          <p:nvPr>
            <p:ph idx="1"/>
          </p:nvPr>
        </p:nvSpPr>
        <p:spPr>
          <a:xfrm>
            <a:off x="1433690" y="1529644"/>
            <a:ext cx="8910784" cy="4707668"/>
          </a:xfrm>
        </p:spPr>
        <p:txBody>
          <a:bodyPr/>
          <a:lstStyle/>
          <a:p>
            <a:r>
              <a:rPr lang="en-US" dirty="0"/>
              <a:t>Legacy websites :</a:t>
            </a:r>
          </a:p>
          <a:p>
            <a:pPr lvl="1"/>
            <a:r>
              <a:rPr lang="en-US" dirty="0">
                <a:hlinkClick r:id="rId2"/>
              </a:rPr>
              <a:t>http://www.railtopomodel.org/en/</a:t>
            </a:r>
            <a:r>
              <a:rPr lang="en-US" dirty="0"/>
              <a:t> </a:t>
            </a:r>
          </a:p>
          <a:p>
            <a:pPr lvl="1"/>
            <a:r>
              <a:rPr lang="en-US" dirty="0">
                <a:hlinkClick r:id="rId3"/>
              </a:rPr>
              <a:t>http://wiki.railtopomodel.org/</a:t>
            </a:r>
            <a:endParaRPr lang="en-US" dirty="0"/>
          </a:p>
          <a:p>
            <a:r>
              <a:rPr lang="en-US" dirty="0"/>
              <a:t>New website (under construction) :</a:t>
            </a:r>
          </a:p>
          <a:p>
            <a:r>
              <a:rPr lang="en-US" dirty="0">
                <a:hlinkClick r:id="rId4"/>
              </a:rPr>
              <a:t>http://rtm.uic.org/</a:t>
            </a:r>
            <a:r>
              <a:rPr lang="en-US" dirty="0"/>
              <a:t> </a:t>
            </a:r>
          </a:p>
          <a:p>
            <a:r>
              <a:rPr lang="en-US" dirty="0"/>
              <a:t>Download RTM 1.1 : </a:t>
            </a:r>
            <a:r>
              <a:rPr lang="en-US" dirty="0">
                <a:hlinkClick r:id="rId5"/>
              </a:rPr>
              <a:t>https://uic.org/railtopomodel</a:t>
            </a:r>
            <a:r>
              <a:rPr lang="en-US" dirty="0"/>
              <a:t> </a:t>
            </a:r>
          </a:p>
          <a:p>
            <a:r>
              <a:rPr lang="en-US" dirty="0"/>
              <a:t>Future : </a:t>
            </a:r>
            <a:r>
              <a:rPr lang="en-US" dirty="0">
                <a:hlinkClick r:id="rId6"/>
              </a:rPr>
              <a:t>www.Ontorail.org</a:t>
            </a:r>
            <a:r>
              <a:rPr lang="en-US" dirty="0"/>
              <a:t> </a:t>
            </a:r>
          </a:p>
          <a:p>
            <a:r>
              <a:rPr lang="en-US" dirty="0"/>
              <a:t>Contact: we recommend the functional mailbox </a:t>
            </a:r>
            <a:r>
              <a:rPr lang="en-US" dirty="0">
                <a:hlinkClick r:id="rId7"/>
              </a:rPr>
              <a:t>rtm@uic.org</a:t>
            </a:r>
            <a:r>
              <a:rPr lang="en-US" dirty="0"/>
              <a:t> </a:t>
            </a:r>
          </a:p>
        </p:txBody>
      </p:sp>
      <p:sp>
        <p:nvSpPr>
          <p:cNvPr id="8" name="Slide Number Placeholder 7">
            <a:extLst>
              <a:ext uri="{FF2B5EF4-FFF2-40B4-BE49-F238E27FC236}">
                <a16:creationId xmlns:a16="http://schemas.microsoft.com/office/drawing/2014/main" id="{E5DE2D86-69B9-43B5-8069-76A17BC513DC}"/>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0265"/>
          </a:xfrm>
        </p:spPr>
        <p:txBody>
          <a:bodyPr/>
          <a:lstStyle/>
          <a:p>
            <a:r>
              <a:rPr lang="en-US" sz="4000" dirty="0"/>
              <a:t>What is RailTopoModel ?</a:t>
            </a:r>
          </a:p>
        </p:txBody>
      </p:sp>
      <p:sp>
        <p:nvSpPr>
          <p:cNvPr id="8" name="Rectangle: Rounded Corners 7"/>
          <p:cNvSpPr/>
          <p:nvPr/>
        </p:nvSpPr>
        <p:spPr>
          <a:xfrm>
            <a:off x="7305590" y="-121524"/>
            <a:ext cx="2666944" cy="2088697"/>
          </a:xfrm>
          <a:prstGeom prst="roundRect">
            <a:avLst/>
          </a:prstGeom>
          <a:blipFill dpi="0" rotWithShape="1">
            <a:blip r:embed="rId3">
              <a:extLst>
                <a:ext uri="{28A0092B-C50C-407E-A947-70E740481C1C}">
                  <a14:useLocalDpi xmlns:a14="http://schemas.microsoft.com/office/drawing/2010/main" val="0"/>
                </a:ext>
              </a:extLst>
            </a:blip>
            <a:srcRect/>
            <a:stretch>
              <a:fillRect l="4100" t="14974" r="4100" b="14974"/>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Content Placeholder 2"/>
          <p:cNvSpPr txBox="1"/>
          <p:nvPr/>
        </p:nvSpPr>
        <p:spPr bwMode="auto">
          <a:xfrm>
            <a:off x="671633" y="5242461"/>
            <a:ext cx="10182633" cy="985173"/>
          </a:xfrm>
          <a:prstGeom prst="rect">
            <a:avLst/>
          </a:prstGeom>
          <a:noFill/>
          <a:ln w="9525">
            <a:noFill/>
            <a:miter lim="800000"/>
          </a:ln>
          <a:effectLst/>
        </p:spPr>
        <p:txBody>
          <a:bodyPr vert="horz" wrap="square" lIns="0" tIns="0" rIns="0" bIns="0" numCol="1" anchor="t" anchorCtr="0" compatLnSpc="1"/>
          <a:lstStyle>
            <a:lvl1pPr marL="294005" indent="-294005" algn="l" rtl="0" eaLnBrk="1" fontAlgn="base" hangingPunct="1">
              <a:spcBef>
                <a:spcPts val="0"/>
              </a:spcBef>
              <a:spcAft>
                <a:spcPts val="1800"/>
              </a:spcAft>
              <a:buFontTx/>
              <a:buNone/>
              <a:defRPr sz="2000" b="1">
                <a:solidFill>
                  <a:schemeClr val="bg2">
                    <a:lumMod val="75000"/>
                  </a:schemeClr>
                </a:solidFill>
                <a:latin typeface="+mn-lt"/>
                <a:ea typeface="+mn-ea"/>
                <a:cs typeface="+mn-cs"/>
              </a:defRPr>
            </a:lvl1pPr>
            <a:lvl2pPr marL="723900" indent="-368300" algn="l" rtl="0" eaLnBrk="1" fontAlgn="base" hangingPunct="1">
              <a:spcBef>
                <a:spcPts val="0"/>
              </a:spcBef>
              <a:spcAft>
                <a:spcPts val="1200"/>
              </a:spcAft>
              <a:buFontTx/>
              <a:buBlip>
                <a:blip r:embed="rId4"/>
              </a:buBlip>
              <a:defRPr b="1">
                <a:solidFill>
                  <a:schemeClr val="accent1">
                    <a:lumMod val="50000"/>
                  </a:schemeClr>
                </a:solidFill>
                <a:latin typeface="+mn-lt"/>
              </a:defRPr>
            </a:lvl2pPr>
            <a:lvl3pPr marL="1163955" indent="-263525" algn="l" rtl="0" eaLnBrk="1" fontAlgn="base" hangingPunct="1">
              <a:spcBef>
                <a:spcPts val="0"/>
              </a:spcBef>
              <a:spcAft>
                <a:spcPts val="600"/>
              </a:spcAft>
              <a:buClr>
                <a:schemeClr val="tx2"/>
              </a:buClr>
              <a:buFontTx/>
              <a:buNone/>
              <a:defRPr sz="1600" b="0">
                <a:solidFill>
                  <a:schemeClr val="accent1">
                    <a:lumMod val="50000"/>
                  </a:schemeClr>
                </a:solidFill>
                <a:latin typeface="+mn-lt"/>
              </a:defRPr>
            </a:lvl3pPr>
            <a:lvl4pPr marL="1437005" indent="-190500" algn="l" rtl="0" eaLnBrk="1" fontAlgn="base" hangingPunct="1">
              <a:spcBef>
                <a:spcPts val="0"/>
              </a:spcBef>
              <a:spcAft>
                <a:spcPts val="600"/>
              </a:spcAft>
              <a:buFontTx/>
              <a:buNone/>
              <a:tabLst>
                <a:tab pos="1433195" algn="l"/>
              </a:tabLst>
              <a:defRPr sz="1600" i="1">
                <a:solidFill>
                  <a:schemeClr val="accent1">
                    <a:lumMod val="50000"/>
                  </a:schemeClr>
                </a:solidFill>
                <a:latin typeface="+mn-lt"/>
              </a:defRPr>
            </a:lvl4pPr>
            <a:lvl5pPr marL="2057400" indent="-228600" algn="l" rtl="0" eaLnBrk="1" fontAlgn="base" hangingPunct="1">
              <a:spcBef>
                <a:spcPts val="0"/>
              </a:spcBef>
              <a:spcAft>
                <a:spcPct val="0"/>
              </a:spcAft>
              <a:buFontTx/>
              <a:buNone/>
              <a:defRPr sz="1400">
                <a:solidFill>
                  <a:schemeClr val="accent1">
                    <a:lumMod val="50000"/>
                  </a:schemeClr>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sz="1800" kern="0" dirty="0">
                <a:solidFill>
                  <a:schemeClr val="tx1"/>
                </a:solidFill>
              </a:rPr>
              <a:t>Direct Participants:</a:t>
            </a:r>
            <a:br>
              <a:rPr lang="en-US" sz="1800" kern="0" dirty="0">
                <a:solidFill>
                  <a:schemeClr val="tx1"/>
                </a:solidFill>
              </a:rPr>
            </a:br>
            <a:r>
              <a:rPr lang="en-US" sz="1800" kern="0" dirty="0">
                <a:solidFill>
                  <a:schemeClr val="tx1"/>
                </a:solidFill>
              </a:rPr>
              <a:t>ADIF, BLS, CFL, CIE, INFRABEL, MAV, ÖBB, PKP, SBB, SNCF, SZ, SZDC, ZSR</a:t>
            </a:r>
            <a:br>
              <a:rPr lang="en-US" sz="1800" kern="0" dirty="0">
                <a:solidFill>
                  <a:schemeClr val="tx1"/>
                </a:solidFill>
              </a:rPr>
            </a:br>
            <a:r>
              <a:rPr lang="en-US" sz="1800" b="0" kern="0" dirty="0">
                <a:solidFill>
                  <a:schemeClr val="tx1"/>
                </a:solidFill>
              </a:rPr>
              <a:t>+ contributions from Academia and Research (RAILENIUM)</a:t>
            </a:r>
          </a:p>
        </p:txBody>
      </p:sp>
      <p:sp>
        <p:nvSpPr>
          <p:cNvPr id="3" name="Content Placeholder 2"/>
          <p:cNvSpPr>
            <a:spLocks noGrp="1"/>
          </p:cNvSpPr>
          <p:nvPr>
            <p:ph idx="1"/>
          </p:nvPr>
        </p:nvSpPr>
        <p:spPr>
          <a:xfrm>
            <a:off x="671633" y="1748996"/>
            <a:ext cx="8983311" cy="1048670"/>
          </a:xfrm>
        </p:spPr>
        <p:txBody>
          <a:bodyPr>
            <a:normAutofit/>
          </a:bodyPr>
          <a:lstStyle/>
          <a:p>
            <a:pPr marL="0" indent="0">
              <a:buNone/>
            </a:pPr>
            <a:r>
              <a:rPr lang="en-US" dirty="0"/>
              <a:t>RTM = RailTopoModel = Rail Topo Model = Railway topological model</a:t>
            </a:r>
          </a:p>
          <a:p>
            <a:pPr marL="0" indent="0">
              <a:buNone/>
            </a:pPr>
            <a:r>
              <a:rPr lang="en-US" sz="2400" b="1" dirty="0"/>
              <a:t>An open, free, evolving  UIC standard</a:t>
            </a:r>
            <a:endParaRPr lang="en-US" dirty="0"/>
          </a:p>
        </p:txBody>
      </p:sp>
      <p:sp>
        <p:nvSpPr>
          <p:cNvPr id="12" name="TextBox 11"/>
          <p:cNvSpPr txBox="1"/>
          <p:nvPr/>
        </p:nvSpPr>
        <p:spPr>
          <a:xfrm>
            <a:off x="646110" y="3211639"/>
            <a:ext cx="9404723" cy="1200329"/>
          </a:xfrm>
          <a:prstGeom prst="rect">
            <a:avLst/>
          </a:prstGeom>
          <a:noFill/>
        </p:spPr>
        <p:txBody>
          <a:bodyPr wrap="square" rtlCol="0">
            <a:spAutoFit/>
          </a:bodyPr>
          <a:lstStyle/>
          <a:p>
            <a:r>
              <a:rPr lang="en-US" sz="2400" b="1" dirty="0"/>
              <a:t>Project Start : 2014</a:t>
            </a:r>
          </a:p>
          <a:p>
            <a:r>
              <a:rPr lang="en-US" sz="2400" b="1" dirty="0">
                <a:solidFill>
                  <a:srgbClr val="66FFFF"/>
                </a:solidFill>
              </a:rPr>
              <a:t>Delivered : IRS30100 </a:t>
            </a:r>
            <a:r>
              <a:rPr lang="en-US" sz="2400" dirty="0"/>
              <a:t>(free download, no licensing fees)</a:t>
            </a:r>
          </a:p>
          <a:p>
            <a:r>
              <a:rPr lang="en-US" sz="2400" b="1" dirty="0"/>
              <a:t>Extensions in the works, esp. for BIM and asset management</a:t>
            </a:r>
          </a:p>
        </p:txBody>
      </p:sp>
      <p:sp>
        <p:nvSpPr>
          <p:cNvPr id="9" name="Slide Number Placeholder 8">
            <a:extLst>
              <a:ext uri="{FF2B5EF4-FFF2-40B4-BE49-F238E27FC236}">
                <a16:creationId xmlns:a16="http://schemas.microsoft.com/office/drawing/2014/main" id="{4A25F4A2-BADE-4B90-9E03-3ACA5E6533CE}"/>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RTM aim at ?</a:t>
            </a:r>
          </a:p>
        </p:txBody>
      </p:sp>
      <p:sp>
        <p:nvSpPr>
          <p:cNvPr id="7" name="Text Placeholder 6"/>
          <p:cNvSpPr>
            <a:spLocks noGrp="1"/>
          </p:cNvSpPr>
          <p:nvPr>
            <p:ph type="body" idx="1"/>
          </p:nvPr>
        </p:nvSpPr>
        <p:spPr>
          <a:xfrm>
            <a:off x="3795608" y="2819398"/>
            <a:ext cx="3509090" cy="471593"/>
          </a:xfrm>
        </p:spPr>
        <p:txBody>
          <a:bodyPr/>
          <a:lstStyle/>
          <a:p>
            <a:r>
              <a:rPr lang="en-US" sz="2000" b="1" dirty="0"/>
              <a:t>Asset Management</a:t>
            </a:r>
          </a:p>
        </p:txBody>
      </p:sp>
      <p:sp>
        <p:nvSpPr>
          <p:cNvPr id="3" name="Content Placeholder 2"/>
          <p:cNvSpPr>
            <a:spLocks noGrp="1"/>
          </p:cNvSpPr>
          <p:nvPr>
            <p:ph sz="half" idx="2"/>
          </p:nvPr>
        </p:nvSpPr>
        <p:spPr>
          <a:xfrm>
            <a:off x="3795608" y="3428998"/>
            <a:ext cx="3025108" cy="3062111"/>
          </a:xfrm>
        </p:spPr>
        <p:txBody>
          <a:bodyPr>
            <a:normAutofit lnSpcReduction="10000"/>
          </a:bodyPr>
          <a:lstStyle/>
          <a:p>
            <a:r>
              <a:rPr lang="en-US" dirty="0"/>
              <a:t>Being able to take over “as built” drawings</a:t>
            </a:r>
          </a:p>
          <a:p>
            <a:r>
              <a:rPr lang="en-US" dirty="0"/>
              <a:t>Support asset management, maintenance planning </a:t>
            </a:r>
          </a:p>
          <a:p>
            <a:r>
              <a:rPr lang="en-US" dirty="0"/>
              <a:t>Using </a:t>
            </a:r>
            <a:r>
              <a:rPr lang="en-US" b="1" dirty="0"/>
              <a:t>one consistent set </a:t>
            </a:r>
            <a:r>
              <a:rPr lang="en-US" dirty="0"/>
              <a:t>of permanently updated information</a:t>
            </a:r>
          </a:p>
        </p:txBody>
      </p:sp>
      <p:sp>
        <p:nvSpPr>
          <p:cNvPr id="8" name="Text Placeholder 7"/>
          <p:cNvSpPr>
            <a:spLocks noGrp="1"/>
          </p:cNvSpPr>
          <p:nvPr>
            <p:ph type="body" sz="quarter" idx="3"/>
          </p:nvPr>
        </p:nvSpPr>
        <p:spPr>
          <a:xfrm>
            <a:off x="7427987" y="2819398"/>
            <a:ext cx="3345191" cy="471593"/>
          </a:xfrm>
        </p:spPr>
        <p:txBody>
          <a:bodyPr/>
          <a:lstStyle/>
          <a:p>
            <a:r>
              <a:rPr lang="en-US" sz="2000" b="1" dirty="0"/>
              <a:t>Operational aspect</a:t>
            </a:r>
          </a:p>
        </p:txBody>
      </p:sp>
      <p:sp>
        <p:nvSpPr>
          <p:cNvPr id="9" name="Content Placeholder 8"/>
          <p:cNvSpPr>
            <a:spLocks noGrp="1"/>
          </p:cNvSpPr>
          <p:nvPr>
            <p:ph sz="quarter" idx="4"/>
          </p:nvPr>
        </p:nvSpPr>
        <p:spPr>
          <a:xfrm>
            <a:off x="7427987" y="3428998"/>
            <a:ext cx="2838177" cy="3062111"/>
          </a:xfrm>
        </p:spPr>
        <p:txBody>
          <a:bodyPr>
            <a:normAutofit lnSpcReduction="10000"/>
          </a:bodyPr>
          <a:lstStyle/>
          <a:p>
            <a:r>
              <a:rPr lang="en-US" dirty="0"/>
              <a:t>Support </a:t>
            </a:r>
            <a:r>
              <a:rPr lang="en-US" b="1" dirty="0"/>
              <a:t>network operation simulation</a:t>
            </a:r>
          </a:p>
          <a:p>
            <a:r>
              <a:rPr lang="en-US" dirty="0"/>
              <a:t>Hence, support simulation of power supply and signaling too</a:t>
            </a:r>
          </a:p>
          <a:p>
            <a:r>
              <a:rPr lang="en-US" dirty="0"/>
              <a:t>Of special interest: ETCS, Automatic Train Operation</a:t>
            </a:r>
          </a:p>
        </p:txBody>
      </p:sp>
      <p:sp>
        <p:nvSpPr>
          <p:cNvPr id="10" name="TextBox 9"/>
          <p:cNvSpPr txBox="1"/>
          <p:nvPr/>
        </p:nvSpPr>
        <p:spPr>
          <a:xfrm>
            <a:off x="1789474" y="1395883"/>
            <a:ext cx="7337265" cy="707886"/>
          </a:xfrm>
          <a:prstGeom prst="rect">
            <a:avLst/>
          </a:prstGeom>
          <a:noFill/>
        </p:spPr>
        <p:txBody>
          <a:bodyPr wrap="none" rtlCol="0">
            <a:spAutoFit/>
          </a:bodyPr>
          <a:lstStyle/>
          <a:p>
            <a:pPr algn="ctr"/>
            <a:r>
              <a:rPr lang="en-US" sz="2000" b="1" dirty="0">
                <a:solidFill>
                  <a:srgbClr val="FFFF00"/>
                </a:solidFill>
              </a:rPr>
              <a:t>Allow to create, instantiate and maintain the “digital twin”</a:t>
            </a:r>
            <a:br>
              <a:rPr lang="en-US" sz="2000" b="1" dirty="0">
                <a:solidFill>
                  <a:srgbClr val="FFFF00"/>
                </a:solidFill>
              </a:rPr>
            </a:br>
            <a:r>
              <a:rPr lang="en-US" sz="2000" b="1" dirty="0">
                <a:solidFill>
                  <a:srgbClr val="FFFF00"/>
                </a:solidFill>
              </a:rPr>
              <a:t>of the railway system … for all business domains</a:t>
            </a:r>
          </a:p>
        </p:txBody>
      </p:sp>
      <p:sp>
        <p:nvSpPr>
          <p:cNvPr id="11" name="Arrow: Right 10"/>
          <p:cNvSpPr/>
          <p:nvPr/>
        </p:nvSpPr>
        <p:spPr>
          <a:xfrm rot="2544602">
            <a:off x="8442771" y="2245932"/>
            <a:ext cx="603955" cy="471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p:cNvSpPr/>
          <p:nvPr/>
        </p:nvSpPr>
        <p:spPr>
          <a:xfrm rot="8597813">
            <a:off x="1911176" y="2340925"/>
            <a:ext cx="603955" cy="471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p:cNvSpPr txBox="1"/>
          <p:nvPr/>
        </p:nvSpPr>
        <p:spPr>
          <a:xfrm>
            <a:off x="419108" y="2815427"/>
            <a:ext cx="3509090" cy="47159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None/>
              <a:defRPr sz="1600" b="1" i="0" kern="1200">
                <a:solidFill>
                  <a:schemeClr val="tx1"/>
                </a:solidFill>
                <a:latin typeface="+mj-lt"/>
                <a:ea typeface="+mj-ea"/>
                <a:cs typeface="+mj-cs"/>
              </a:defRPr>
            </a:lvl9pPr>
          </a:lstStyle>
          <a:p>
            <a:r>
              <a:rPr lang="en-US" sz="2000" b="1" dirty="0"/>
              <a:t>“Functional” Description</a:t>
            </a:r>
          </a:p>
        </p:txBody>
      </p:sp>
      <p:sp>
        <p:nvSpPr>
          <p:cNvPr id="14" name="Content Placeholder 2"/>
          <p:cNvSpPr txBox="1"/>
          <p:nvPr/>
        </p:nvSpPr>
        <p:spPr>
          <a:xfrm>
            <a:off x="419108" y="3425027"/>
            <a:ext cx="2977236" cy="306211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2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200" b="0" i="0" kern="1200">
                <a:solidFill>
                  <a:schemeClr val="tx1"/>
                </a:solidFill>
                <a:latin typeface="+mj-lt"/>
                <a:ea typeface="+mj-ea"/>
                <a:cs typeface="+mj-cs"/>
              </a:defRPr>
            </a:lvl9pPr>
          </a:lstStyle>
          <a:p>
            <a:r>
              <a:rPr lang="en-US" dirty="0"/>
              <a:t>Accurate digital description of the whole Network (</a:t>
            </a:r>
            <a:r>
              <a:rPr lang="en-US" i="1" dirty="0"/>
              <a:t>including Routes, Track geometry,..</a:t>
            </a:r>
            <a:r>
              <a:rPr lang="en-US" dirty="0"/>
              <a:t>)</a:t>
            </a:r>
          </a:p>
          <a:p>
            <a:r>
              <a:rPr lang="en-US" dirty="0"/>
              <a:t>At each step of its lifecycle</a:t>
            </a:r>
          </a:p>
          <a:p>
            <a:r>
              <a:rPr lang="en-US" dirty="0"/>
              <a:t>Including multiple levels of referencing (linear, geographic) and detail</a:t>
            </a:r>
          </a:p>
        </p:txBody>
      </p:sp>
      <p:sp>
        <p:nvSpPr>
          <p:cNvPr id="15" name="Arrow: Right 11"/>
          <p:cNvSpPr/>
          <p:nvPr/>
        </p:nvSpPr>
        <p:spPr>
          <a:xfrm rot="5400000">
            <a:off x="5359900" y="2385137"/>
            <a:ext cx="603955" cy="471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BC52FD2B-1AA4-46DC-9A25-F9D723248ACB}"/>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31186"/>
            <a:ext cx="9404723" cy="832157"/>
          </a:xfrm>
        </p:spPr>
        <p:txBody>
          <a:bodyPr/>
          <a:lstStyle/>
          <a:p>
            <a:r>
              <a:rPr lang="en-US" sz="3600" dirty="0"/>
              <a:t>A glimpse into RTM topology &amp; networks</a:t>
            </a:r>
          </a:p>
        </p:txBody>
      </p:sp>
      <p:sp>
        <p:nvSpPr>
          <p:cNvPr id="3" name="Content Placeholder 2"/>
          <p:cNvSpPr>
            <a:spLocks noGrp="1"/>
          </p:cNvSpPr>
          <p:nvPr>
            <p:ph idx="1"/>
          </p:nvPr>
        </p:nvSpPr>
        <p:spPr>
          <a:xfrm>
            <a:off x="362184" y="1306553"/>
            <a:ext cx="4816084" cy="3513803"/>
          </a:xfrm>
        </p:spPr>
        <p:txBody>
          <a:bodyPr>
            <a:normAutofit/>
          </a:bodyPr>
          <a:lstStyle/>
          <a:p>
            <a:r>
              <a:rPr lang="en-US" sz="1800" dirty="0"/>
              <a:t>Topology answers the question “</a:t>
            </a:r>
            <a:r>
              <a:rPr lang="en-US" sz="1800" b="1" dirty="0"/>
              <a:t>what railway network element is connected to what other network element</a:t>
            </a:r>
            <a:r>
              <a:rPr lang="en-US" sz="1800" dirty="0"/>
              <a:t>”,</a:t>
            </a:r>
            <a:br>
              <a:rPr lang="en-US" sz="1800" dirty="0"/>
            </a:br>
            <a:r>
              <a:rPr lang="en-US" sz="1800" dirty="0"/>
              <a:t>regardless of connection type, scale or </a:t>
            </a:r>
            <a:r>
              <a:rPr lang="en-US" sz="1800" b="1" dirty="0"/>
              <a:t>level of detail</a:t>
            </a:r>
            <a:r>
              <a:rPr lang="en-US" sz="1800" dirty="0"/>
              <a:t>.</a:t>
            </a:r>
          </a:p>
          <a:p>
            <a:r>
              <a:rPr lang="en-US" sz="1800" dirty="0"/>
              <a:t>All Network elements (lines, or tracks, or stations…) are </a:t>
            </a:r>
            <a:r>
              <a:rPr lang="en-US" sz="1800" b="1" dirty="0"/>
              <a:t>graph nodes</a:t>
            </a:r>
          </a:p>
          <a:p>
            <a:r>
              <a:rPr lang="en-US" sz="1800" dirty="0"/>
              <a:t>Elements can be expanded and detailed (macro </a:t>
            </a:r>
            <a:r>
              <a:rPr lang="en-US" sz="1800" dirty="0">
                <a:sym typeface="Wingdings" panose="05000000000000000000" pitchFamily="2" charset="2"/>
              </a:rPr>
              <a:t> meso  micro)</a:t>
            </a:r>
            <a:endParaRPr lang="en-US" sz="1800" dirty="0"/>
          </a:p>
          <a:p>
            <a:r>
              <a:rPr lang="en-US" sz="1800" dirty="0"/>
              <a:t>As many topologies as relation types!</a:t>
            </a:r>
          </a:p>
        </p:txBody>
      </p:sp>
      <p:grpSp>
        <p:nvGrpSpPr>
          <p:cNvPr id="17" name="Group 16"/>
          <p:cNvGrpSpPr/>
          <p:nvPr/>
        </p:nvGrpSpPr>
        <p:grpSpPr>
          <a:xfrm>
            <a:off x="2348061" y="5174389"/>
            <a:ext cx="2356625" cy="1157075"/>
            <a:chOff x="6444208" y="3217243"/>
            <a:chExt cx="2605089" cy="1157075"/>
          </a:xfrm>
        </p:grpSpPr>
        <p:sp>
          <p:nvSpPr>
            <p:cNvPr id="13" name="Arrow: Right 12"/>
            <p:cNvSpPr/>
            <p:nvPr/>
          </p:nvSpPr>
          <p:spPr>
            <a:xfrm>
              <a:off x="7670034" y="3507185"/>
              <a:ext cx="648072" cy="28803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p:cNvSpPr/>
            <p:nvPr/>
          </p:nvSpPr>
          <p:spPr>
            <a:xfrm>
              <a:off x="7670034" y="4086286"/>
              <a:ext cx="648072"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600996" y="3217243"/>
              <a:ext cx="2133918" cy="369332"/>
            </a:xfrm>
            <a:prstGeom prst="rect">
              <a:avLst/>
            </a:prstGeom>
            <a:noFill/>
          </p:spPr>
          <p:txBody>
            <a:bodyPr wrap="none" rtlCol="0">
              <a:spAutoFit/>
            </a:bodyPr>
            <a:lstStyle/>
            <a:p>
              <a:r>
                <a:rPr lang="en-US" dirty="0"/>
                <a:t>Navigable = TRUE</a:t>
              </a:r>
            </a:p>
          </p:txBody>
        </p:sp>
        <p:sp>
          <p:nvSpPr>
            <p:cNvPr id="16" name="TextBox 15"/>
            <p:cNvSpPr txBox="1"/>
            <p:nvPr/>
          </p:nvSpPr>
          <p:spPr>
            <a:xfrm>
              <a:off x="6444208" y="3745422"/>
              <a:ext cx="2605089" cy="369332"/>
            </a:xfrm>
            <a:prstGeom prst="rect">
              <a:avLst/>
            </a:prstGeom>
            <a:noFill/>
          </p:spPr>
          <p:txBody>
            <a:bodyPr wrap="square" rtlCol="0">
              <a:spAutoFit/>
            </a:bodyPr>
            <a:lstStyle/>
            <a:p>
              <a:pPr algn="r"/>
              <a:r>
                <a:rPr lang="en-US" dirty="0"/>
                <a:t>Navigable = FALSE</a:t>
              </a:r>
            </a:p>
          </p:txBody>
        </p:sp>
      </p:grpSp>
      <p:sp>
        <p:nvSpPr>
          <p:cNvPr id="21" name="TextBox 20"/>
          <p:cNvSpPr txBox="1"/>
          <p:nvPr/>
        </p:nvSpPr>
        <p:spPr>
          <a:xfrm>
            <a:off x="5477994" y="1367347"/>
            <a:ext cx="4370107" cy="369332"/>
          </a:xfrm>
          <a:prstGeom prst="rect">
            <a:avLst/>
          </a:prstGeom>
          <a:noFill/>
        </p:spPr>
        <p:txBody>
          <a:bodyPr wrap="none" rtlCol="0">
            <a:spAutoFit/>
          </a:bodyPr>
          <a:lstStyle/>
          <a:p>
            <a:r>
              <a:rPr lang="en-US" b="1" i="1" dirty="0"/>
              <a:t>Macro</a:t>
            </a:r>
            <a:r>
              <a:rPr lang="en-US" i="1" dirty="0"/>
              <a:t> network level (stations, lines…)</a:t>
            </a:r>
          </a:p>
        </p:txBody>
      </p:sp>
      <p:pic>
        <p:nvPicPr>
          <p:cNvPr id="22" name="Picture 21"/>
          <p:cNvPicPr>
            <a:picLocks noChangeAspect="1"/>
          </p:cNvPicPr>
          <p:nvPr/>
        </p:nvPicPr>
        <p:blipFill>
          <a:blip r:embed="rId3"/>
          <a:stretch>
            <a:fillRect/>
          </a:stretch>
        </p:blipFill>
        <p:spPr>
          <a:xfrm>
            <a:off x="5452917" y="2481868"/>
            <a:ext cx="4313948" cy="836546"/>
          </a:xfrm>
          <a:prstGeom prst="rect">
            <a:avLst/>
          </a:prstGeom>
        </p:spPr>
      </p:pic>
      <p:pic>
        <p:nvPicPr>
          <p:cNvPr id="23" name="Picture 22"/>
          <p:cNvPicPr>
            <a:picLocks noChangeAspect="1"/>
          </p:cNvPicPr>
          <p:nvPr/>
        </p:nvPicPr>
        <p:blipFill>
          <a:blip r:embed="rId4"/>
          <a:stretch>
            <a:fillRect/>
          </a:stretch>
        </p:blipFill>
        <p:spPr>
          <a:xfrm>
            <a:off x="5368494" y="4130921"/>
            <a:ext cx="4597896" cy="2229652"/>
          </a:xfrm>
          <a:prstGeom prst="rect">
            <a:avLst/>
          </a:prstGeom>
        </p:spPr>
      </p:pic>
      <p:sp>
        <p:nvSpPr>
          <p:cNvPr id="24" name="Arrow: Curved Down 23"/>
          <p:cNvSpPr/>
          <p:nvPr/>
        </p:nvSpPr>
        <p:spPr>
          <a:xfrm>
            <a:off x="6481140" y="2392127"/>
            <a:ext cx="624750" cy="328767"/>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urved Down 27"/>
          <p:cNvSpPr/>
          <p:nvPr/>
        </p:nvSpPr>
        <p:spPr>
          <a:xfrm>
            <a:off x="8176369" y="2392127"/>
            <a:ext cx="624750" cy="328767"/>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urved Down 28"/>
          <p:cNvSpPr/>
          <p:nvPr/>
        </p:nvSpPr>
        <p:spPr>
          <a:xfrm rot="10800000">
            <a:off x="8176369" y="3057616"/>
            <a:ext cx="624750" cy="328767"/>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urved Down 29"/>
          <p:cNvSpPr/>
          <p:nvPr/>
        </p:nvSpPr>
        <p:spPr>
          <a:xfrm rot="10800000">
            <a:off x="6481140" y="3083237"/>
            <a:ext cx="624750" cy="328767"/>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p:cNvGrpSpPr/>
          <p:nvPr/>
        </p:nvGrpSpPr>
        <p:grpSpPr>
          <a:xfrm>
            <a:off x="6583111" y="4567056"/>
            <a:ext cx="1134974" cy="494025"/>
            <a:chOff x="6382707" y="4399005"/>
            <a:chExt cx="1134974" cy="494025"/>
          </a:xfrm>
        </p:grpSpPr>
        <p:sp>
          <p:nvSpPr>
            <p:cNvPr id="31" name="Arrow: Curved Down 30"/>
            <p:cNvSpPr/>
            <p:nvPr/>
          </p:nvSpPr>
          <p:spPr>
            <a:xfrm rot="20152680">
              <a:off x="6743147" y="4564263"/>
              <a:ext cx="624750" cy="328767"/>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urved Down 31"/>
            <p:cNvSpPr/>
            <p:nvPr/>
          </p:nvSpPr>
          <p:spPr>
            <a:xfrm rot="19886968" flipH="1">
              <a:off x="6382707" y="4399005"/>
              <a:ext cx="1134974" cy="472972"/>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6899412" y="5855990"/>
            <a:ext cx="1174000" cy="535705"/>
            <a:chOff x="6639770" y="5699876"/>
            <a:chExt cx="1174000" cy="535705"/>
          </a:xfrm>
        </p:grpSpPr>
        <p:sp>
          <p:nvSpPr>
            <p:cNvPr id="33" name="Arrow: Curved Down 32"/>
            <p:cNvSpPr/>
            <p:nvPr/>
          </p:nvSpPr>
          <p:spPr>
            <a:xfrm rot="10800000">
              <a:off x="6833693" y="5699876"/>
              <a:ext cx="624750" cy="328767"/>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Down 33"/>
            <p:cNvSpPr/>
            <p:nvPr/>
          </p:nvSpPr>
          <p:spPr>
            <a:xfrm rot="10467981" flipH="1">
              <a:off x="6639770" y="5762609"/>
              <a:ext cx="1174000" cy="472972"/>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Arrow: Down 36"/>
          <p:cNvSpPr/>
          <p:nvPr/>
        </p:nvSpPr>
        <p:spPr>
          <a:xfrm>
            <a:off x="9098675" y="4728116"/>
            <a:ext cx="286587" cy="55480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p:cNvSpPr/>
          <p:nvPr/>
        </p:nvSpPr>
        <p:spPr>
          <a:xfrm rot="10800000">
            <a:off x="9340566" y="4667071"/>
            <a:ext cx="286587" cy="55480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05AC8BE-7BA4-44B7-8C81-70A84AECC932}"/>
              </a:ext>
            </a:extLst>
          </p:cNvPr>
          <p:cNvSpPr txBox="1"/>
          <p:nvPr/>
        </p:nvSpPr>
        <p:spPr>
          <a:xfrm>
            <a:off x="6290201" y="3772354"/>
            <a:ext cx="3252814" cy="369332"/>
          </a:xfrm>
          <a:prstGeom prst="rect">
            <a:avLst/>
          </a:prstGeom>
          <a:noFill/>
        </p:spPr>
        <p:txBody>
          <a:bodyPr wrap="none" rtlCol="0">
            <a:spAutoFit/>
          </a:bodyPr>
          <a:lstStyle/>
          <a:p>
            <a:r>
              <a:rPr lang="en-US" b="1" i="1" dirty="0"/>
              <a:t>Micro</a:t>
            </a:r>
            <a:r>
              <a:rPr lang="en-US" i="1" dirty="0"/>
              <a:t> network level (tracks)</a:t>
            </a:r>
          </a:p>
        </p:txBody>
      </p:sp>
      <p:sp>
        <p:nvSpPr>
          <p:cNvPr id="6" name="Slide Number Placeholder 5">
            <a:extLst>
              <a:ext uri="{FF2B5EF4-FFF2-40B4-BE49-F238E27FC236}">
                <a16:creationId xmlns:a16="http://schemas.microsoft.com/office/drawing/2014/main" id="{C7FBE8DA-A41D-48BB-8701-635EDF95A8B8}"/>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92" y="167305"/>
            <a:ext cx="11907208" cy="812566"/>
          </a:xfrm>
        </p:spPr>
        <p:txBody>
          <a:bodyPr/>
          <a:lstStyle/>
          <a:p>
            <a:r>
              <a:rPr lang="en-US" sz="2600" dirty="0"/>
              <a:t>Conceptual clarity ensures </a:t>
            </a:r>
            <a:r>
              <a:rPr lang="en-US" sz="2600" b="1" dirty="0"/>
              <a:t>extensibility</a:t>
            </a:r>
            <a:r>
              <a:rPr lang="en-US" sz="2600" dirty="0"/>
              <a:t> and </a:t>
            </a:r>
            <a:r>
              <a:rPr lang="en-US" sz="2600" b="1" dirty="0"/>
              <a:t>maintainability</a:t>
            </a:r>
          </a:p>
        </p:txBody>
      </p:sp>
      <p:pic>
        <p:nvPicPr>
          <p:cNvPr id="6" name="Content Placeholder 5" descr="A screenshot of a cell phone&#10;&#10;Description generated with very high confidenc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1544" y="1221727"/>
            <a:ext cx="6728710" cy="5027303"/>
          </a:xfrm>
        </p:spPr>
      </p:pic>
      <p:sp>
        <p:nvSpPr>
          <p:cNvPr id="7" name="TextBox 6"/>
          <p:cNvSpPr txBox="1"/>
          <p:nvPr/>
        </p:nvSpPr>
        <p:spPr>
          <a:xfrm>
            <a:off x="5624695" y="6292209"/>
            <a:ext cx="3155031" cy="369332"/>
          </a:xfrm>
          <a:prstGeom prst="rect">
            <a:avLst/>
          </a:prstGeom>
          <a:noFill/>
        </p:spPr>
        <p:txBody>
          <a:bodyPr wrap="none" rtlCol="0">
            <a:spAutoFit/>
          </a:bodyPr>
          <a:lstStyle/>
          <a:p>
            <a:r>
              <a:rPr lang="en-US" dirty="0"/>
              <a:t>RTM 1.1 package structure</a:t>
            </a:r>
          </a:p>
        </p:txBody>
      </p:sp>
      <p:sp>
        <p:nvSpPr>
          <p:cNvPr id="8" name="Speech Bubble: Rectangle 7"/>
          <p:cNvSpPr/>
          <p:nvPr/>
        </p:nvSpPr>
        <p:spPr>
          <a:xfrm>
            <a:off x="8817306" y="4762127"/>
            <a:ext cx="2657849" cy="1062586"/>
          </a:xfrm>
          <a:prstGeom prst="wedgeRectCallout">
            <a:avLst>
              <a:gd name="adj1" fmla="val -79294"/>
              <a:gd name="adj2" fmla="val 3549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Linear or geographic positioning</a:t>
            </a:r>
            <a:br>
              <a:rPr lang="en-US" dirty="0"/>
            </a:br>
            <a:r>
              <a:rPr lang="en-US" dirty="0"/>
              <a:t>(OGC-compatible)</a:t>
            </a:r>
          </a:p>
        </p:txBody>
      </p:sp>
      <p:sp>
        <p:nvSpPr>
          <p:cNvPr id="9" name="Speech Bubble: Rectangle 8"/>
          <p:cNvSpPr/>
          <p:nvPr/>
        </p:nvSpPr>
        <p:spPr>
          <a:xfrm>
            <a:off x="213262" y="1524650"/>
            <a:ext cx="2329641" cy="1062586"/>
          </a:xfrm>
          <a:prstGeom prst="wedgeRectCallout">
            <a:avLst>
              <a:gd name="adj1" fmla="val 78513"/>
              <a:gd name="adj2" fmla="val 1297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Abstract classes for material or immaterial objects</a:t>
            </a:r>
            <a:endParaRPr lang="en-US" dirty="0">
              <a:solidFill>
                <a:schemeClr val="tx1"/>
              </a:solidFill>
            </a:endParaRPr>
          </a:p>
        </p:txBody>
      </p:sp>
      <p:sp>
        <p:nvSpPr>
          <p:cNvPr id="10" name="Speech Bubble: Rectangle 9"/>
          <p:cNvSpPr/>
          <p:nvPr/>
        </p:nvSpPr>
        <p:spPr>
          <a:xfrm>
            <a:off x="8817307" y="3360519"/>
            <a:ext cx="1584176" cy="873037"/>
          </a:xfrm>
          <a:prstGeom prst="wedgeRectCallout">
            <a:avLst>
              <a:gd name="adj1" fmla="val -254922"/>
              <a:gd name="adj2" fmla="val -8890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Central</a:t>
            </a:r>
            <a:r>
              <a:rPr lang="en-US" dirty="0">
                <a:solidFill>
                  <a:schemeClr val="tx1"/>
                </a:solidFill>
              </a:rPr>
              <a:t> </a:t>
            </a:r>
            <a:r>
              <a:rPr lang="en-US" b="1" dirty="0">
                <a:solidFill>
                  <a:schemeClr val="bg1"/>
                </a:solidFill>
              </a:rPr>
              <a:t>RTM</a:t>
            </a:r>
            <a:r>
              <a:rPr lang="en-US" dirty="0">
                <a:solidFill>
                  <a:schemeClr val="bg1"/>
                </a:solidFill>
              </a:rPr>
              <a:t> concept</a:t>
            </a:r>
          </a:p>
        </p:txBody>
      </p:sp>
      <p:sp>
        <p:nvSpPr>
          <p:cNvPr id="11" name="Speech Bubble: Rectangle 10"/>
          <p:cNvSpPr/>
          <p:nvPr/>
        </p:nvSpPr>
        <p:spPr>
          <a:xfrm>
            <a:off x="189060" y="3473002"/>
            <a:ext cx="2606048" cy="648072"/>
          </a:xfrm>
          <a:prstGeom prst="wedgeRectCallout">
            <a:avLst>
              <a:gd name="adj1" fmla="val 51201"/>
              <a:gd name="adj2" fmla="val -928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Several scales, but</a:t>
            </a:r>
            <a:br>
              <a:rPr lang="en-US" dirty="0">
                <a:solidFill>
                  <a:schemeClr val="bg1"/>
                </a:solidFill>
              </a:rPr>
            </a:br>
            <a:r>
              <a:rPr lang="en-US" dirty="0">
                <a:solidFill>
                  <a:schemeClr val="bg1"/>
                </a:solidFill>
              </a:rPr>
              <a:t>single data repository</a:t>
            </a:r>
          </a:p>
        </p:txBody>
      </p:sp>
      <p:sp>
        <p:nvSpPr>
          <p:cNvPr id="12" name="Rectangle 11"/>
          <p:cNvSpPr/>
          <p:nvPr/>
        </p:nvSpPr>
        <p:spPr>
          <a:xfrm>
            <a:off x="213262" y="5190637"/>
            <a:ext cx="2413316" cy="12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Persistence</a:t>
            </a:r>
          </a:p>
          <a:p>
            <a:pPr algn="ctr"/>
            <a:r>
              <a:rPr lang="en-US" dirty="0"/>
              <a:t>Time</a:t>
            </a:r>
            <a:br>
              <a:rPr lang="en-US" dirty="0"/>
            </a:br>
            <a:r>
              <a:rPr lang="en-US" dirty="0"/>
              <a:t>Units</a:t>
            </a:r>
            <a:br>
              <a:rPr lang="en-US" dirty="0"/>
            </a:br>
            <a:r>
              <a:rPr lang="en-US" dirty="0"/>
              <a:t>Measures</a:t>
            </a:r>
          </a:p>
        </p:txBody>
      </p:sp>
      <p:sp>
        <p:nvSpPr>
          <p:cNvPr id="13" name="Speech Bubble: Rectangle 12"/>
          <p:cNvSpPr/>
          <p:nvPr/>
        </p:nvSpPr>
        <p:spPr>
          <a:xfrm>
            <a:off x="8255137" y="979871"/>
            <a:ext cx="2051440" cy="1062586"/>
          </a:xfrm>
          <a:prstGeom prst="wedgeRectCallout">
            <a:avLst>
              <a:gd name="adj1" fmla="val -63418"/>
              <a:gd name="adj2" fmla="val 7406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Flexible link: object - position</a:t>
            </a:r>
          </a:p>
        </p:txBody>
      </p:sp>
      <p:sp>
        <p:nvSpPr>
          <p:cNvPr id="14" name="Slide Number Placeholder 13">
            <a:extLst>
              <a:ext uri="{FF2B5EF4-FFF2-40B4-BE49-F238E27FC236}">
                <a16:creationId xmlns:a16="http://schemas.microsoft.com/office/drawing/2014/main" id="{33916F50-0149-4773-9128-E064D0730903}"/>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27451-1973-44D1-8ABB-8C20C2840946}"/>
              </a:ext>
            </a:extLst>
          </p:cNvPr>
          <p:cNvSpPr>
            <a:spLocks noGrp="1"/>
          </p:cNvSpPr>
          <p:nvPr>
            <p:ph type="title"/>
          </p:nvPr>
        </p:nvSpPr>
        <p:spPr/>
        <p:txBody>
          <a:bodyPr/>
          <a:lstStyle/>
          <a:p>
            <a:r>
              <a:rPr lang="fr-FR" dirty="0"/>
              <a:t>The importance of </a:t>
            </a:r>
            <a:r>
              <a:rPr lang="fr-FR" dirty="0" err="1"/>
              <a:t>being</a:t>
            </a:r>
            <a:r>
              <a:rPr lang="fr-FR" dirty="0"/>
              <a:t> </a:t>
            </a:r>
            <a:r>
              <a:rPr lang="fr-FR" dirty="0" err="1"/>
              <a:t>semantic</a:t>
            </a:r>
            <a:endParaRPr lang="en-US" dirty="0"/>
          </a:p>
        </p:txBody>
      </p:sp>
      <p:sp>
        <p:nvSpPr>
          <p:cNvPr id="5" name="Text Placeholder 4">
            <a:extLst>
              <a:ext uri="{FF2B5EF4-FFF2-40B4-BE49-F238E27FC236}">
                <a16:creationId xmlns:a16="http://schemas.microsoft.com/office/drawing/2014/main" id="{457A1D4C-8F98-44F9-8A5F-C755703D21DE}"/>
              </a:ext>
            </a:extLst>
          </p:cNvPr>
          <p:cNvSpPr>
            <a:spLocks noGrp="1"/>
          </p:cNvSpPr>
          <p:nvPr>
            <p:ph type="body" idx="1"/>
          </p:nvPr>
        </p:nvSpPr>
        <p:spPr/>
        <p:txBody>
          <a:bodyPr/>
          <a:lstStyle/>
          <a:p>
            <a:r>
              <a:rPr lang="en-US" dirty="0"/>
              <a:t>Models and ontologies</a:t>
            </a:r>
          </a:p>
        </p:txBody>
      </p:sp>
      <p:sp>
        <p:nvSpPr>
          <p:cNvPr id="6" name="Slide Number Placeholder 5">
            <a:extLst>
              <a:ext uri="{FF2B5EF4-FFF2-40B4-BE49-F238E27FC236}">
                <a16:creationId xmlns:a16="http://schemas.microsoft.com/office/drawing/2014/main" id="{9B65EF7C-C574-4C05-A78D-D5E04587834A}"/>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63367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2AA1-5599-436C-B103-C2327BB31E4E}"/>
              </a:ext>
            </a:extLst>
          </p:cNvPr>
          <p:cNvSpPr>
            <a:spLocks noGrp="1"/>
          </p:cNvSpPr>
          <p:nvPr>
            <p:ph type="title"/>
          </p:nvPr>
        </p:nvSpPr>
        <p:spPr/>
        <p:txBody>
          <a:bodyPr/>
          <a:lstStyle/>
          <a:p>
            <a:r>
              <a:rPr lang="en-US" dirty="0"/>
              <a:t>UML Class diagrams:</a:t>
            </a:r>
            <a:br>
              <a:rPr lang="en-US" dirty="0"/>
            </a:br>
            <a:r>
              <a:rPr lang="en-US" dirty="0"/>
              <a:t>hype, and the deeper relevance</a:t>
            </a:r>
          </a:p>
        </p:txBody>
      </p:sp>
      <p:sp>
        <p:nvSpPr>
          <p:cNvPr id="3" name="Content Placeholder 2">
            <a:extLst>
              <a:ext uri="{FF2B5EF4-FFF2-40B4-BE49-F238E27FC236}">
                <a16:creationId xmlns:a16="http://schemas.microsoft.com/office/drawing/2014/main" id="{BC7DBC3A-EDE5-43E9-A010-C2C42BA3702E}"/>
              </a:ext>
            </a:extLst>
          </p:cNvPr>
          <p:cNvSpPr>
            <a:spLocks noGrp="1"/>
          </p:cNvSpPr>
          <p:nvPr>
            <p:ph idx="1"/>
          </p:nvPr>
        </p:nvSpPr>
        <p:spPr>
          <a:xfrm>
            <a:off x="1103312" y="2052918"/>
            <a:ext cx="9404723" cy="4195481"/>
          </a:xfrm>
        </p:spPr>
        <p:txBody>
          <a:bodyPr/>
          <a:lstStyle/>
          <a:p>
            <a:pPr marL="0" indent="0">
              <a:buNone/>
            </a:pPr>
            <a:r>
              <a:rPr lang="en-US" dirty="0"/>
              <a:t>Four types of class diagram abuse:</a:t>
            </a:r>
          </a:p>
          <a:p>
            <a:pPr marL="457200" indent="-457200">
              <a:buFont typeface="+mj-lt"/>
              <a:buAutoNum type="arabicPeriod"/>
            </a:pPr>
            <a:r>
              <a:rPr lang="en-US" dirty="0"/>
              <a:t>Class diagrams as over-sophisticated, under-used object models …</a:t>
            </a:r>
          </a:p>
          <a:p>
            <a:pPr lvl="1">
              <a:buFont typeface="Arial" panose="020B0604020202020204" pitchFamily="34" charset="0"/>
              <a:buChar char="•"/>
            </a:pPr>
            <a:r>
              <a:rPr lang="en-US" dirty="0"/>
              <a:t>Often w/o methods (platform-specific!)</a:t>
            </a:r>
          </a:p>
          <a:p>
            <a:pPr lvl="1">
              <a:buFont typeface="Arial" panose="020B0604020202020204" pitchFamily="34" charset="0"/>
              <a:buChar char="•"/>
            </a:pPr>
            <a:r>
              <a:rPr lang="en-US" dirty="0"/>
              <a:t>Often without constraints (OCL is little known!)</a:t>
            </a:r>
          </a:p>
          <a:p>
            <a:pPr lvl="1">
              <a:buFont typeface="Arial" panose="020B0604020202020204" pitchFamily="34" charset="0"/>
              <a:buChar char="•"/>
            </a:pPr>
            <a:r>
              <a:rPr lang="en-US" dirty="0"/>
              <a:t>Often lacking clear semantics (documentation is costly and boring)</a:t>
            </a:r>
          </a:p>
          <a:p>
            <a:pPr lvl="1">
              <a:buFont typeface="Arial" panose="020B0604020202020204" pitchFamily="34" charset="0"/>
              <a:buChar char="•"/>
            </a:pPr>
            <a:r>
              <a:rPr lang="en-US" dirty="0"/>
              <a:t>Banning multiple inheritance for good, but also bad, reasons</a:t>
            </a:r>
          </a:p>
          <a:p>
            <a:pPr marL="457200" indent="-457200">
              <a:buFont typeface="+mj-lt"/>
              <a:buAutoNum type="arabicPeriod"/>
            </a:pPr>
            <a:r>
              <a:rPr lang="en-US" dirty="0"/>
              <a:t>… or as </a:t>
            </a:r>
            <a:r>
              <a:rPr lang="en-US" i="1" dirty="0"/>
              <a:t>first</a:t>
            </a:r>
            <a:r>
              <a:rPr lang="en-US" dirty="0"/>
              <a:t> step in model-driven engineering …</a:t>
            </a:r>
          </a:p>
          <a:p>
            <a:pPr marL="457200" indent="-457200">
              <a:buFont typeface="+mj-lt"/>
              <a:buAutoNum type="arabicPeriod"/>
            </a:pPr>
            <a:r>
              <a:rPr lang="en-US" dirty="0"/>
              <a:t>… or as an </a:t>
            </a:r>
            <a:r>
              <a:rPr lang="en-US" i="1" dirty="0"/>
              <a:t>iterative</a:t>
            </a:r>
            <a:r>
              <a:rPr lang="en-US" dirty="0"/>
              <a:t> step (conceptual model </a:t>
            </a:r>
            <a:r>
              <a:rPr lang="en-US" dirty="0">
                <a:sym typeface="Wingdings" panose="05000000000000000000" pitchFamily="2" charset="2"/>
              </a:rPr>
              <a:t></a:t>
            </a:r>
            <a:r>
              <a:rPr lang="en-US" dirty="0"/>
              <a:t> implementable model)</a:t>
            </a:r>
          </a:p>
          <a:p>
            <a:pPr marL="457200" indent="-457200">
              <a:buFont typeface="+mj-lt"/>
              <a:buAutoNum type="arabicPeriod"/>
            </a:pPr>
            <a:r>
              <a:rPr lang="en-US" dirty="0"/>
              <a:t>… or rather, an </a:t>
            </a:r>
            <a:r>
              <a:rPr lang="en-US" i="1" dirty="0"/>
              <a:t>intermediate</a:t>
            </a:r>
            <a:r>
              <a:rPr lang="en-US" dirty="0"/>
              <a:t> step?</a:t>
            </a:r>
          </a:p>
        </p:txBody>
      </p:sp>
      <p:sp>
        <p:nvSpPr>
          <p:cNvPr id="4" name="Slide Number Placeholder 3">
            <a:extLst>
              <a:ext uri="{FF2B5EF4-FFF2-40B4-BE49-F238E27FC236}">
                <a16:creationId xmlns:a16="http://schemas.microsoft.com/office/drawing/2014/main" id="{5CD439DE-AB00-4BED-8D34-478DF7B80AC4}"/>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851622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889</TotalTime>
  <Words>2597</Words>
  <Application>Microsoft Office PowerPoint</Application>
  <PresentationFormat>Widescreen</PresentationFormat>
  <Paragraphs>495</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Wingdings</vt:lpstr>
      <vt:lpstr>Wingdings 3</vt:lpstr>
      <vt:lpstr>Ion</vt:lpstr>
      <vt:lpstr>RailTopoModel a cornerstone to foster the federation of railway digital models</vt:lpstr>
      <vt:lpstr>Contents</vt:lpstr>
      <vt:lpstr>RailTopoModel</vt:lpstr>
      <vt:lpstr>What is RailTopoModel ?</vt:lpstr>
      <vt:lpstr>What does RTM aim at ?</vt:lpstr>
      <vt:lpstr>A glimpse into RTM topology &amp; networks</vt:lpstr>
      <vt:lpstr>Conceptual clarity ensures extensibility and maintainability</vt:lpstr>
      <vt:lpstr>The importance of being semantic</vt:lpstr>
      <vt:lpstr>UML Class diagrams: hype, and the deeper relevance</vt:lpstr>
      <vt:lpstr>From knowledge to applications</vt:lpstr>
      <vt:lpstr>Ontologies: are they needed?</vt:lpstr>
      <vt:lpstr>Ontologies: flavors and usages</vt:lpstr>
      <vt:lpstr>Human-manageable, machine-discoverable</vt:lpstr>
      <vt:lpstr>Comprehensive system representation</vt:lpstr>
      <vt:lpstr>PowerPoint Presentation</vt:lpstr>
      <vt:lpstr>PowerPoint Presentation</vt:lpstr>
      <vt:lpstr>PowerPoint Presentation</vt:lpstr>
      <vt:lpstr>PowerPoint Presentation</vt:lpstr>
      <vt:lpstr>PowerPoint Presentation</vt:lpstr>
      <vt:lpstr>PowerPoint Presentation</vt:lpstr>
      <vt:lpstr>Some advice for system modelling</vt:lpstr>
      <vt:lpstr>Continuity between two related objects is managed via a “linkage object”</vt:lpstr>
      <vt:lpstr>Combining models</vt:lpstr>
      <vt:lpstr>Agile, Global System Model ? the challenge</vt:lpstr>
      <vt:lpstr>Agile, Global System Model ? the current situation</vt:lpstr>
      <vt:lpstr>Agile, Global System Model ? Means </vt:lpstr>
      <vt:lpstr>Common Data Model project</vt:lpstr>
      <vt:lpstr>Positioning of CDM project: Combining models </vt:lpstr>
      <vt:lpstr>Conditions for a successful federation</vt:lpstr>
      <vt:lpstr>Conclusion</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Airy Magnien</dc:creator>
  <cp:lastModifiedBy>Airy Magnien</cp:lastModifiedBy>
  <cp:revision>53</cp:revision>
  <dcterms:created xsi:type="dcterms:W3CDTF">2019-06-03T20:11:54Z</dcterms:created>
  <dcterms:modified xsi:type="dcterms:W3CDTF">2019-06-06T06:03:08Z</dcterms:modified>
</cp:coreProperties>
</file>